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2.xml" ContentType="application/vnd.openxmlformats-officedocument.presentationml.tags+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heme/themeOverride3.xml" ContentType="application/vnd.openxmlformats-officedocument.themeOverr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theme/themeOverride2.xml" ContentType="application/vnd.openxmlformats-officedocument.themeOverride+xml"/>
  <Override PartName="/ppt/slides/slide27.xml" ContentType="application/vnd.openxmlformats-officedocument.presentationml.slide+xml"/>
  <Override PartName="/ppt/slideLayouts/slideLayout11.xml" ContentType="application/vnd.openxmlformats-officedocument.presentationml.slideLayout+xml"/>
  <Override PartName="/ppt/theme/themeOverride4.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0"/>
  </p:notesMasterIdLst>
  <p:handoutMasterIdLst>
    <p:handoutMasterId r:id="rId41"/>
  </p:handoutMasterIdLst>
  <p:sldIdLst>
    <p:sldId id="336" r:id="rId2"/>
    <p:sldId id="256" r:id="rId3"/>
    <p:sldId id="337" r:id="rId4"/>
    <p:sldId id="272" r:id="rId5"/>
    <p:sldId id="284" r:id="rId6"/>
    <p:sldId id="359" r:id="rId7"/>
    <p:sldId id="307" r:id="rId8"/>
    <p:sldId id="317" r:id="rId9"/>
    <p:sldId id="283" r:id="rId10"/>
    <p:sldId id="323" r:id="rId11"/>
    <p:sldId id="358" r:id="rId12"/>
    <p:sldId id="339" r:id="rId13"/>
    <p:sldId id="340" r:id="rId14"/>
    <p:sldId id="350" r:id="rId15"/>
    <p:sldId id="276" r:id="rId16"/>
    <p:sldId id="280" r:id="rId17"/>
    <p:sldId id="318" r:id="rId18"/>
    <p:sldId id="356" r:id="rId19"/>
    <p:sldId id="322" r:id="rId20"/>
    <p:sldId id="362" r:id="rId21"/>
    <p:sldId id="348" r:id="rId22"/>
    <p:sldId id="343" r:id="rId23"/>
    <p:sldId id="344" r:id="rId24"/>
    <p:sldId id="345" r:id="rId25"/>
    <p:sldId id="352" r:id="rId26"/>
    <p:sldId id="346" r:id="rId27"/>
    <p:sldId id="338" r:id="rId28"/>
    <p:sldId id="331" r:id="rId29"/>
    <p:sldId id="292" r:id="rId30"/>
    <p:sldId id="296" r:id="rId31"/>
    <p:sldId id="295" r:id="rId32"/>
    <p:sldId id="278" r:id="rId33"/>
    <p:sldId id="297" r:id="rId34"/>
    <p:sldId id="290" r:id="rId35"/>
    <p:sldId id="327" r:id="rId36"/>
    <p:sldId id="361" r:id="rId37"/>
    <p:sldId id="363" r:id="rId38"/>
    <p:sldId id="360"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1pPr>
    <a:lvl2pPr marL="4572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2pPr>
    <a:lvl3pPr marL="9144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3pPr>
    <a:lvl4pPr marL="13716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4pPr>
    <a:lvl5pPr marL="18288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showPr showNarration="1" useTimings="0">
    <p:present/>
    <p:sldAll/>
    <p:penClr>
      <a:schemeClr val="accent2"/>
    </p:penClr>
  </p:showPr>
  <p:clrMru>
    <a:srgbClr val="2340C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43" autoAdjust="0"/>
    <p:restoredTop sz="94624" autoAdjust="0"/>
  </p:normalViewPr>
  <p:slideViewPr>
    <p:cSldViewPr snapToObjects="1">
      <p:cViewPr varScale="1">
        <p:scale>
          <a:sx n="121" d="100"/>
          <a:sy n="121" d="100"/>
        </p:scale>
        <p:origin x="-1080" y="-104"/>
      </p:cViewPr>
      <p:guideLst>
        <p:guide orient="horz" pos="2160"/>
        <p:guide pos="2880"/>
      </p:guideLst>
    </p:cSldViewPr>
  </p:slideViewPr>
  <p:outlineViewPr>
    <p:cViewPr>
      <p:scale>
        <a:sx n="33" d="100"/>
        <a:sy n="33" d="100"/>
      </p:scale>
      <p:origin x="0" y="3392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notesMaster" Target="notesMasters/notes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2657E93-8844-3745-9E6C-715FED1FA8DF}" type="datetime1">
              <a:rPr lang="en-US"/>
              <a:pPr>
                <a:defRPr/>
              </a:pPr>
              <a:t>1/19/09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FCB715A-1AAC-4E42-83CA-FD822CF669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63845-71E1-F348-B42B-1D6EC0372AE7}" type="datetime1">
              <a:rPr lang="en-US"/>
              <a:pPr>
                <a:defRPr/>
              </a:pPr>
              <a:t>1/19/09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E2FE2E7-C237-C246-BC3E-742E3C248E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3" Type="http://schemas.openxmlformats.org/officeDocument/2006/relationships/hyperlink" Target="http://www.youtube.com/watch?v=g6YT6sEDZiE" TargetMode="Externa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2 TRILLION SMS messages</a:t>
            </a:r>
            <a:r>
              <a:rPr lang="en-US" baseline="0" dirty="0" smtClean="0"/>
              <a:t> last year</a:t>
            </a:r>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8F91A3-5A45-F04D-BA2E-5148897642D6}" type="slidenum">
              <a:rPr lang="en-US">
                <a:ea typeface="ＭＳ Ｐゴシック" pitchFamily="-110" charset="-128"/>
                <a:cs typeface="ＭＳ Ｐゴシック" pitchFamily="-110" charset="-128"/>
              </a:rPr>
              <a:pPr fontAlgn="base">
                <a:spcBef>
                  <a:spcPct val="0"/>
                </a:spcBef>
                <a:spcAft>
                  <a:spcPct val="0"/>
                </a:spcAft>
              </a:pPr>
              <a:t>7</a:t>
            </a:fld>
            <a:endParaRPr lang="en-US">
              <a:ea typeface="ＭＳ Ｐゴシック" pitchFamily="-110" charset="-128"/>
              <a:cs typeface="ＭＳ Ｐゴシック" pitchFamily="-110" charset="-128"/>
            </a:endParaRPr>
          </a:p>
        </p:txBody>
      </p:sp>
      <p:sp>
        <p:nvSpPr>
          <p:cNvPr id="28675" name="Text Box 2"/>
          <p:cNvSpPr txBox="1">
            <a:spLocks noChangeArrowheads="1"/>
          </p:cNvSpPr>
          <p:nvPr/>
        </p:nvSpPr>
        <p:spPr bwMode="auto">
          <a:xfrm>
            <a:off x="1209675" y="696913"/>
            <a:ext cx="4437063" cy="342582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latin typeface="Calibri" pitchFamily="-110" charset="0"/>
            </a:endParaRPr>
          </a:p>
        </p:txBody>
      </p:sp>
      <p:sp>
        <p:nvSpPr>
          <p:cNvPr id="28676" name="Text Box 3"/>
          <p:cNvSpPr>
            <a:spLocks noGrp="1" noChangeArrowheads="1"/>
          </p:cNvSpPr>
          <p:nvPr>
            <p:ph type="body"/>
          </p:nvPr>
        </p:nvSpPr>
        <p:spPr bwMode="auto">
          <a:xfrm>
            <a:off x="685800" y="4341813"/>
            <a:ext cx="5484813" cy="4114800"/>
          </a:xfrm>
          <a:noFill/>
        </p:spPr>
        <p:txBody>
          <a:bodyPr wrap="none" lIns="82058" tIns="41029" rIns="82058" bIns="41029" numCol="1" anchor="ctr" anchorCtr="0" compatLnSpc="1">
            <a:prstTxWarp prst="textNoShape">
              <a:avLst/>
            </a:prstTxWarp>
          </a:bodyPr>
          <a:lstStyle/>
          <a:p>
            <a:pPr>
              <a:spcBef>
                <a:spcPct val="0"/>
              </a:spcBef>
            </a:pPr>
            <a:r>
              <a:rPr lang="en-US"/>
              <a:t>Name, date of birth, age, state,</a:t>
            </a:r>
          </a:p>
          <a:p>
            <a:pPr>
              <a:spcBef>
                <a:spcPct val="0"/>
              </a:spcBef>
            </a:pPr>
            <a:endParaRPr lang="en-US"/>
          </a:p>
          <a:p>
            <a:pPr>
              <a:spcBef>
                <a:spcPct val="0"/>
              </a:spcBef>
            </a:pPr>
            <a:r>
              <a:rPr lang="en-US"/>
              <a:t>Depression, lack of positive self-image, self-esteem..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is 7:07</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hlinkClick r:id="rId3"/>
              </a:rPr>
              <a:t>http://www.youtube.com/watch?v=g6YT6sEDZiE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www.youtube.com/watch?v</a:t>
            </a:r>
            <a:r>
              <a:rPr lang="en-US" dirty="0" smtClean="0"/>
              <a:t>=seOQyMvG99w&amp;feature=user</a:t>
            </a:r>
          </a:p>
          <a:p>
            <a:r>
              <a:rPr lang="en-US" dirty="0" smtClean="0"/>
              <a:t>Video is 50 seconds long</a:t>
            </a:r>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70A8B-5E81-694F-9F8C-FDE979FDD47B}" type="slidenum">
              <a:rPr lang="en-US"/>
              <a:pPr/>
              <a:t>11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No empathy since you can’t see their face, you hide behind screen name</a:t>
            </a:r>
          </a:p>
          <a:p>
            <a:r>
              <a:rPr lang="en-US"/>
              <a:t>I had typing in middle school aaa space say it to yourself space, ,now ultra keyboarding program my first grader does</a:t>
            </a:r>
          </a:p>
          <a:p>
            <a:r>
              <a:rPr lang="en-US"/>
              <a:t>Average family has how many computers- we had none in our homes growing up (I’m dating myself - 41)</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a:t>
            </a:r>
            <a:r>
              <a:rPr lang="en-US" baseline="0" dirty="0" smtClean="0"/>
              <a:t> is 1:37.  Made from videos from YouTube – </a:t>
            </a:r>
          </a:p>
          <a:p>
            <a:r>
              <a:rPr lang="en-US" baseline="0" dirty="0" smtClean="0"/>
              <a:t>	http://</a:t>
            </a:r>
            <a:r>
              <a:rPr lang="en-US" baseline="0" dirty="0" err="1" smtClean="0"/>
              <a:t>www.youtube.com/watch?v</a:t>
            </a:r>
            <a:r>
              <a:rPr lang="en-US" baseline="0" dirty="0" smtClean="0"/>
              <a:t>=r9uCFuC0gHo&amp;feature=related – how to cheat on a test final, and </a:t>
            </a:r>
          </a:p>
          <a:p>
            <a:r>
              <a:rPr lang="en-US" baseline="0" dirty="0" smtClean="0"/>
              <a:t>	http://</a:t>
            </a:r>
            <a:r>
              <a:rPr lang="en-US" baseline="0" dirty="0" err="1" smtClean="0"/>
              <a:t>www.youtube.com/watch?v</a:t>
            </a:r>
            <a:r>
              <a:rPr lang="en-US" baseline="0" dirty="0" smtClean="0"/>
              <a:t>=91lQK5SCzlQ&amp;feature=related – how to cheat on any test</a:t>
            </a:r>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From a PC Magazine</a:t>
            </a:r>
            <a:r>
              <a:rPr lang="en-US" baseline="0" dirty="0" smtClean="0"/>
              <a:t> article at: http://www.pcmag.com/article2/0,2817,2321587,00.asp</a:t>
            </a:r>
          </a:p>
          <a:p>
            <a:endParaRPr lang="en-US" baseline="0" dirty="0" smtClean="0"/>
          </a:p>
          <a:p>
            <a:r>
              <a:rPr lang="en-US" b="1" dirty="0" smtClean="0"/>
              <a:t>Don't Assume You Know</a:t>
            </a:r>
            <a:r>
              <a:rPr lang="en-US" dirty="0" smtClean="0"/>
              <a:t>: I regularly talk to parents who believe that their children aren't online when they're not around. Typically, they're wrong. One of the best ways to find out what your kid is doing online is to talk to the parents of your kid's best friend. You'll likely discover that, say, your daughter is not only on MySpace but has multiple profiles. It's not uncommon for teens to create one profile that reflects more or less who they really are and another that's a more extreme version of themselves.</a:t>
            </a:r>
          </a:p>
          <a:p>
            <a:endParaRPr lang="en-US" dirty="0" smtClean="0"/>
          </a:p>
          <a:p>
            <a:r>
              <a:rPr lang="en-US" b="1" dirty="0" smtClean="0"/>
              <a:t>Don't Assume They Don't Know</a:t>
            </a:r>
            <a:r>
              <a:rPr lang="en-US" dirty="0" smtClean="0"/>
              <a:t>: If you haven't visited MySpace, Facebook, Bebo, Friendster, or any other social-networking site and you never talk about them with your kids, do not assume that your child is unaware of their existence. Young children, who are typically more open about their online desires ("Please, Mommy, can I go on Club Penguin?") are maturing into teens with social-networking hardwired into their psyches. They already know exactly where to go and what to do.</a:t>
            </a:r>
          </a:p>
          <a:p>
            <a:endParaRPr lang="en-US" dirty="0" smtClean="0"/>
          </a:p>
          <a:p>
            <a:r>
              <a:rPr lang="en-US" b="1" dirty="0" smtClean="0"/>
              <a:t>They're Smarter than You:</a:t>
            </a:r>
            <a:r>
              <a:rPr lang="en-US" dirty="0" smtClean="0"/>
              <a:t> While you're still struggling to figure out how to transfer your photos from your digital camera to your PC, your teenage sons and daughters are doing some expert Photoshop work to make themselves look just a bit tougher, cooler, sexier than they do in person. And they're posting these images on their MySpace pages (one 14-year-old girl I read about was posting lingerie shots—and her parents had no idea). More likely, however, they know how to copy and paste photos from other sites into their own profiles. Do you know how to do this? Probably not.</a:t>
            </a:r>
          </a:p>
          <a:p>
            <a:endParaRPr lang="en-US" dirty="0" smtClean="0"/>
          </a:p>
          <a:p>
            <a:r>
              <a:rPr lang="en-US" b="1" dirty="0" smtClean="0"/>
              <a:t>They Won't Always Tell the Truth</a:t>
            </a:r>
            <a:r>
              <a:rPr lang="en-US" dirty="0" smtClean="0"/>
              <a:t>: When you're sitting at the dinner table discussing the tragedy of the MySpace teen who committed suicide, or the local kid that got caught posting illegal songs, or the kid that was using his profile to taunt and intimidate other kids in school, don't expect Junior to talk openly about his online activities. In fact, if you ask him about it, he may simply tell you he doesn't have a profile.</a:t>
            </a:r>
          </a:p>
          <a:p>
            <a:endParaRPr lang="en-US" dirty="0" smtClean="0"/>
          </a:p>
          <a:p>
            <a:r>
              <a:rPr lang="en-US" dirty="0" smtClean="0"/>
              <a:t>Discouraging, I know, but these are the harsh realities of our online generation gap. You can do a few things to improve the situation:</a:t>
            </a:r>
          </a:p>
          <a:p>
            <a:endParaRPr lang="en-US" dirty="0" smtClean="0"/>
          </a:p>
          <a:p>
            <a:r>
              <a:rPr lang="en-US" b="1" dirty="0" smtClean="0"/>
              <a:t>Move the PC to a Central Location:</a:t>
            </a:r>
            <a:r>
              <a:rPr lang="en-US" dirty="0" smtClean="0"/>
              <a:t> I say this all the time, though I know that most parents let their teens have PCs and Internet connections in their bedrooms and then let them close the door and spend hours online alone. This is a mistake. Teens under 18 should not be online away from the watchful eyes of their parents. You don't have to stand over your kid's shoulder. Just having you in the vicinity will discourage a world of shenanigans.</a:t>
            </a:r>
          </a:p>
          <a:p>
            <a:endParaRPr lang="en-US" dirty="0" smtClean="0"/>
          </a:p>
          <a:p>
            <a:r>
              <a:rPr lang="en-US" b="1" dirty="0" smtClean="0"/>
              <a:t>Install Parental-Control Software:</a:t>
            </a:r>
            <a:r>
              <a:rPr lang="en-US" dirty="0" smtClean="0"/>
              <a:t> We've reviewed some pretty intense apps here at </a:t>
            </a:r>
            <a:r>
              <a:rPr lang="en-US" dirty="0" err="1" smtClean="0"/>
              <a:t>PCMag.com</a:t>
            </a:r>
            <a:r>
              <a:rPr lang="en-US" dirty="0" smtClean="0"/>
              <a:t>. Safe Eyes and Net Nanny both do an excellent job of controlling Internet access and reporting on social-networking activities. They'll even tell you when someone on your network has shared personal information (full name, address, and so on). If you do use this stuff, however, please tell your kids in advance. A big part of the success of any of these tactics is trust. Your children will likely argue that "trusting" them means you should let them go online alone and without parental interference. Explain to them that you do trust them, and that it's everyone else out there who may not be as trustworthy. Tell them that you would no sooner let them go online without protection than you would allow them to walk alone at night in the worst part of town.</a:t>
            </a:r>
          </a:p>
          <a:p>
            <a:endParaRPr lang="en-US" dirty="0" smtClean="0"/>
          </a:p>
          <a:p>
            <a:r>
              <a:rPr lang="en-US" b="1" dirty="0" smtClean="0"/>
              <a:t>Be Yourself:</a:t>
            </a:r>
            <a:r>
              <a:rPr lang="en-US" dirty="0" smtClean="0"/>
              <a:t> If you want to get involved with your teen's online activities, go ahead and create your own MySpace, Facebook, Bebo, YouTube, and even Twitter accounts. Set a good example, and don't lie about who you are online. Being out there, involved, and aware of what's going on in these environments will make it much easier for you to engage with your always-online teen.</a:t>
            </a:r>
          </a:p>
          <a:p>
            <a:endParaRPr lang="en-US" dirty="0" smtClean="0"/>
          </a:p>
          <a:p>
            <a:r>
              <a:rPr lang="en-US" dirty="0" smtClean="0"/>
              <a:t>Judging by conversations I've been having, most seemingly intelligent parents are not doing any of these things. The less-intelligent ones—those who, say, drive around without their seatbelts on—are locks for not knowing the first thing about protecting their kids and themselves online.</a:t>
            </a:r>
          </a:p>
          <a:p>
            <a:endParaRPr lang="en-US" dirty="0" smtClean="0"/>
          </a:p>
          <a:p>
            <a:r>
              <a:rPr lang="en-US" dirty="0" smtClean="0"/>
              <a:t>The Internet is a wonderful tool, but in some situations it seems to magnify our frailties. We have to harden ourselves a bit if we want our children to enjoy the fruits of online access without everything else turning rotten. </a:t>
            </a:r>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Facebook:  Eligibility</a:t>
            </a:r>
          </a:p>
          <a:p>
            <a:endParaRPr lang="en-US" dirty="0" smtClean="0"/>
          </a:p>
          <a:p>
            <a:r>
              <a:rPr lang="en-US" dirty="0" smtClean="0"/>
              <a:t>Membership in the Service is void where prohibited. This Site is intended solely for users who are thirteen (13) years of age or older, and users of the Site under 18 who are currently in high school or college. Any registration by, use of or access to the Site by anyone under 13, or by anyone who is under 18 and not in high school or college, is unauthorized, unlicensed and in violation of these Terms of Use. By using the Service or the Site, you represent and warrant that you are 13 or older and in high school or college, or else that you are 18 or older, and that you agree to and to abide by all of the terms and conditions of this Agreement.</a:t>
            </a:r>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Lee </a:t>
            </a:r>
            <a:r>
              <a:rPr lang="en-US" dirty="0" err="1" smtClean="0"/>
              <a:t>LeFever</a:t>
            </a:r>
            <a:r>
              <a:rPr lang="en-US" dirty="0" smtClean="0"/>
              <a:t> – 2:25 - http://</a:t>
            </a:r>
            <a:r>
              <a:rPr lang="en-US" dirty="0" err="1" smtClean="0"/>
              <a:t>www.commoncraft.com</a:t>
            </a:r>
            <a:r>
              <a:rPr lang="en-US" dirty="0" smtClean="0"/>
              <a:t>/Twitter</a:t>
            </a:r>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3" Type="http://schemas.openxmlformats.org/officeDocument/2006/relationships/image" Target="../media/image1.jpeg"/><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73113F07-E4DA-5441-8A13-E52D04002121}" type="datetime1">
              <a:rPr lang="en-US"/>
              <a:pPr>
                <a:defRPr/>
              </a:pPr>
              <a:t>1/19/09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83D48856-5D48-4343-A4B9-7031BF4EFE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3A620F-11FB-E545-A8E1-21F8BC0839E0}" type="datetime1">
              <a:rPr lang="en-US"/>
              <a:pPr>
                <a:defRPr/>
              </a:pPr>
              <a:t>1/19/09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F98F1DE-52A4-134C-9D3B-70742FF1A8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D5B4F4D-24CD-B649-A598-9AB40A230683}" type="datetime1">
              <a:rPr lang="en-US"/>
              <a:pPr>
                <a:defRPr/>
              </a:pPr>
              <a:t>1/19/09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890A932-2134-7242-BD91-DE15DEAE67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04EA542-CBBB-AF4F-A2AF-89FC3E629CA2}" type="datetime1">
              <a:rPr lang="en-US"/>
              <a:pPr>
                <a:defRPr/>
              </a:pPr>
              <a:t>1/19/09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3947938-912E-FE4F-BFD3-DF3238A15C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A08EF8D-32F8-8449-88B3-4545FE8E9484}" type="datetime1">
              <a:rPr lang="en-US"/>
              <a:pPr>
                <a:defRPr/>
              </a:pPr>
              <a:t>1/19/09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A0ABDEF-3539-5748-93B0-D7507785F2D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29A12A5E-0329-FA4E-A9EF-7563F0681B1E}" type="datetime1">
              <a:rPr lang="en-US"/>
              <a:pPr>
                <a:defRPr/>
              </a:pPr>
              <a:t>1/19/09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5A4E4AE-C224-374E-8263-37B5F5C72A1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C6A647-03E2-8D4A-BE50-C6C8B7B86040}" type="datetime1">
              <a:rPr lang="en-US"/>
              <a:pPr>
                <a:defRPr/>
              </a:pPr>
              <a:t>1/19/09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D3348D3-90BB-DF4A-99E2-F6D737A005C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04D29BE-917A-EE4D-B1B0-9F31C1BB746D}" type="datetime1">
              <a:rPr lang="en-US"/>
              <a:pPr>
                <a:defRPr/>
              </a:pPr>
              <a:t>1/19/09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6F43084-9A4C-E94C-B6D1-EDF8EACA2BA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89C671E-5F1A-574D-84A1-788F63DB282A}" type="datetime1">
              <a:rPr lang="en-US"/>
              <a:pPr>
                <a:defRPr/>
              </a:pPr>
              <a:t>1/19/09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8C22B17-9EA2-C54C-97B5-9EB4DBCC83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EBC21D39-1DF9-8E4D-8285-6C79DF53525E}" type="datetime1">
              <a:rPr lang="en-US"/>
              <a:pPr>
                <a:defRPr/>
              </a:pPr>
              <a:t>1/19/09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B5FDF63-3145-994B-AFB0-8CF054E271F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lstStyle>
          <a:p>
            <a:pPr>
              <a:defRPr/>
            </a:pPr>
            <a:fld id="{19D0B89D-AC72-2146-8269-F61B69E42CC5}" type="datetime1">
              <a:rPr lang="en-US"/>
              <a:pPr>
                <a:defRPr/>
              </a:pPr>
              <a:t>1/19/09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lstStyle>
          <a:p>
            <a:pPr>
              <a:defRPr/>
            </a:pPr>
            <a:fld id="{9720DCFD-693C-424A-A409-10FCEA96818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ea typeface="+mn-ea"/>
                <a:cs typeface="+mn-cs"/>
              </a:defRPr>
            </a:lvl1pPr>
          </a:lstStyle>
          <a:p>
            <a:pPr>
              <a:defRPr/>
            </a:pPr>
            <a:fld id="{F2BE332C-EDFC-C646-BD4A-3C5588B18493}" type="datetime1">
              <a:rPr lang="en-US"/>
              <a:pPr>
                <a:defRPr/>
              </a:pPr>
              <a:t>1/19/09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ea typeface="+mn-ea"/>
                <a:cs typeface="+mn-cs"/>
              </a:defRPr>
            </a:lvl1pPr>
          </a:lstStyle>
          <a:p>
            <a:pPr>
              <a:defRPr/>
            </a:pPr>
            <a:fld id="{4B0EB774-B7AB-334D-A371-D6EA8DBD4C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10" charset="-128"/>
          <a:cs typeface="ＭＳ Ｐゴシック" pitchFamily="-110" charset="-128"/>
        </a:defRPr>
      </a:lvl1pPr>
      <a:lvl2pPr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2pPr>
      <a:lvl3pPr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3pPr>
      <a:lvl4pPr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4pPr>
      <a:lvl5pPr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5pPr>
      <a:lvl6pPr marL="457200"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6pPr>
      <a:lvl7pPr marL="914400"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7pPr>
      <a:lvl8pPr marL="1371600"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8pPr>
      <a:lvl9pPr marL="1828800"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9pPr>
    </p:titleStyle>
    <p:bodyStyle>
      <a:lvl1pPr marL="365125" indent="-255588" algn="l" rtl="0" fontAlgn="base">
        <a:spcBef>
          <a:spcPts val="400"/>
        </a:spcBef>
        <a:spcAft>
          <a:spcPct val="0"/>
        </a:spcAft>
        <a:buClr>
          <a:schemeClr val="accent1"/>
        </a:buClr>
        <a:buSzPct val="68000"/>
        <a:buFont typeface="Wingdings 3" pitchFamily="-110" charset="2"/>
        <a:buChar char=""/>
        <a:defRPr sz="2700" kern="1200">
          <a:solidFill>
            <a:schemeClr val="tx1"/>
          </a:solidFill>
          <a:latin typeface="+mn-lt"/>
          <a:ea typeface="ＭＳ Ｐゴシック" pitchFamily="-110" charset="-128"/>
          <a:cs typeface="ＭＳ Ｐゴシック" pitchFamily="-110" charset="-128"/>
        </a:defRPr>
      </a:lvl1pPr>
      <a:lvl2pPr marL="620713" indent="-228600" algn="l" rtl="0" fontAlgn="base">
        <a:spcBef>
          <a:spcPts val="325"/>
        </a:spcBef>
        <a:spcAft>
          <a:spcPct val="0"/>
        </a:spcAft>
        <a:buClr>
          <a:schemeClr val="accent1"/>
        </a:buClr>
        <a:buFont typeface="Verdana" pitchFamily="-110" charset="0"/>
        <a:buChar char="◦"/>
        <a:defRPr sz="2300" kern="1200">
          <a:solidFill>
            <a:schemeClr val="tx1"/>
          </a:solidFill>
          <a:latin typeface="+mn-lt"/>
          <a:ea typeface="ＭＳ Ｐゴシック" pitchFamily="-110" charset="-128"/>
          <a:cs typeface="+mn-cs"/>
        </a:defRPr>
      </a:lvl2pPr>
      <a:lvl3pPr marL="858838" indent="-228600" algn="l" rtl="0" fontAlgn="base">
        <a:spcBef>
          <a:spcPts val="350"/>
        </a:spcBef>
        <a:spcAft>
          <a:spcPct val="0"/>
        </a:spcAft>
        <a:buClr>
          <a:schemeClr val="accent2"/>
        </a:buClr>
        <a:buSzPct val="100000"/>
        <a:buFont typeface="Wingdings 2" pitchFamily="-110" charset="2"/>
        <a:buChar char=""/>
        <a:defRPr sz="2100" kern="1200">
          <a:solidFill>
            <a:schemeClr val="tx1"/>
          </a:solidFill>
          <a:latin typeface="+mn-lt"/>
          <a:ea typeface="ＭＳ Ｐゴシック" pitchFamily="-110" charset="-128"/>
          <a:cs typeface="+mn-cs"/>
        </a:defRPr>
      </a:lvl3pPr>
      <a:lvl4pPr marL="1143000" indent="-228600" algn="l" rtl="0" fontAlgn="base">
        <a:spcBef>
          <a:spcPts val="350"/>
        </a:spcBef>
        <a:spcAft>
          <a:spcPct val="0"/>
        </a:spcAft>
        <a:buClr>
          <a:schemeClr val="accent2"/>
        </a:buClr>
        <a:buFont typeface="Wingdings 2" pitchFamily="-110" charset="2"/>
        <a:buChar char=""/>
        <a:defRPr sz="1900" kern="1200">
          <a:solidFill>
            <a:schemeClr val="tx1"/>
          </a:solidFill>
          <a:latin typeface="+mn-lt"/>
          <a:ea typeface="ＭＳ Ｐゴシック" pitchFamily="-110" charset="-128"/>
          <a:cs typeface="+mn-cs"/>
        </a:defRPr>
      </a:lvl4pPr>
      <a:lvl5pPr marL="1371600" indent="-228600" algn="l" rtl="0" fontAlgn="base">
        <a:spcBef>
          <a:spcPts val="350"/>
        </a:spcBef>
        <a:spcAft>
          <a:spcPct val="0"/>
        </a:spcAft>
        <a:buClr>
          <a:schemeClr val="accent2"/>
        </a:buClr>
        <a:buFont typeface="Wingdings 2" pitchFamily="-110" charset="2"/>
        <a:buChar char=""/>
        <a:defRPr kern="1200">
          <a:solidFill>
            <a:schemeClr val="tx1"/>
          </a:solidFill>
          <a:latin typeface="+mn-lt"/>
          <a:ea typeface="ＭＳ Ｐゴシック" pitchFamily="-110"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video" Target="file://localhost/Users/jr/Documents/Cyber%20safety%20presentation/Video%20-%20Cyber-bullying%20horrified%20girl.mpeg" TargetMode="Externa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video" Target="file://localhost/Users/jr/Documents/Cyber%20safety%20presentation/Cheating%20summary%20video.m4v" TargetMode="Externa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hyperlink" Target="http://new.vawnet.org/category/index_pages.php?category_id=76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jr@LuminationLLC.com" TargetMode="External"/><Relationship Id="rId3" Type="http://schemas.openxmlformats.org/officeDocument/2006/relationships/hyperlink" Target="http://web.mac.com/jwr_pdx/Site/Cyber_Safety.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hyperlink" Target="http://www.netlingo.com" TargetMode="External"/><Relationship Id="rId7" Type="http://schemas.openxmlformats.org/officeDocument/2006/relationships/hyperlink" Target="http://www.SafetyEd.org" TargetMode="External"/><Relationship Id="rId11" Type="http://schemas.openxmlformats.org/officeDocument/2006/relationships/hyperlink" Target="http://www.speedofcreativity.org/resources/videos-for-pd/" TargetMode="External"/><Relationship Id="rId1" Type="http://schemas.openxmlformats.org/officeDocument/2006/relationships/slideLayout" Target="../slideLayouts/slideLayout2.xml"/><Relationship Id="rId6" Type="http://schemas.openxmlformats.org/officeDocument/2006/relationships/hyperlink" Target="http://www.SafeKids.com" TargetMode="External"/><Relationship Id="rId8" Type="http://schemas.openxmlformats.org/officeDocument/2006/relationships/hyperlink" Target="http://www.GetNetWise.org" TargetMode="External"/><Relationship Id="rId13" Type="http://schemas.openxmlformats.org/officeDocument/2006/relationships/hyperlink" Target="http://www.plagiarism.org" TargetMode="External"/><Relationship Id="rId10" Type="http://schemas.openxmlformats.org/officeDocument/2006/relationships/hyperlink" Target="http://www.ryanpatrickhalligan.org/cyberbullying.htm" TargetMode="External"/><Relationship Id="rId5" Type="http://schemas.openxmlformats.org/officeDocument/2006/relationships/hyperlink" Target="http://www.cybertipline.com" TargetMode="External"/><Relationship Id="rId12" Type="http://schemas.openxmlformats.org/officeDocument/2006/relationships/hyperlink" Target="http://www.media-awareness.ca" TargetMode="External"/><Relationship Id="rId2" Type="http://schemas.openxmlformats.org/officeDocument/2006/relationships/hyperlink" Target="http://www.NetSmartz.org" TargetMode="External"/><Relationship Id="rId9" Type="http://schemas.openxmlformats.org/officeDocument/2006/relationships/hyperlink" Target="http://www.stopcyberbullying.org" TargetMode="External"/><Relationship Id="rId3" Type="http://schemas.openxmlformats.org/officeDocument/2006/relationships/hyperlink" Target="http://www.NetSmartzKids.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hyperlink" Target="http://en.wikipedia.org/wiki/List_of_social_networking_websit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video" Target="file://localhost/Users/jr/Documents/Cyber%20safety%20presentation/Video_Twitter_in_Plain_English_Common_Craft_-_Explanations_I.mov" TargetMode="External"/><Relationship Id="rId2" Type="http://schemas.openxmlformats.org/officeDocument/2006/relationships/slideLayout" Target="../slideLayouts/slideLayout7.xml"/><Relationship Id="rId3"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4" Type="http://schemas.openxmlformats.org/officeDocument/2006/relationships/image" Target="../media/image3.png"/><Relationship Id="rId10" Type="http://schemas.openxmlformats.org/officeDocument/2006/relationships/image" Target="../media/image9.png"/><Relationship Id="rId5" Type="http://schemas.openxmlformats.org/officeDocument/2006/relationships/image" Target="../media/image4.png"/><Relationship Id="rId7" Type="http://schemas.openxmlformats.org/officeDocument/2006/relationships/image" Target="../media/image6.png"/><Relationship Id="rId11" Type="http://schemas.openxmlformats.org/officeDocument/2006/relationships/image" Target="../media/image10.png"/><Relationship Id="rId12"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1.xml"/><Relationship Id="rId9" Type="http://schemas.openxmlformats.org/officeDocument/2006/relationships/image" Target="../media/image8.png"/><Relationship Id="rId3" Type="http://schemas.openxmlformats.org/officeDocument/2006/relationships/image" Target="../media/image2.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1" Type="http://schemas.openxmlformats.org/officeDocument/2006/relationships/tags" Target="../tags/tag1.xml"/><Relationship Id="rId2" Type="http://schemas.openxmlformats.org/officeDocument/2006/relationships/video" Target="file://localhost/Users/jr/Documents/Cyber%20safety%20presentation/Video%20-%20What%20is%20networking.mpeg" TargetMode="External"/><Relationship Id="rId3" Type="http://schemas.openxmlformats.org/officeDocument/2006/relationships/slideLayout" Target="../slideLayouts/slideLayout2.xml"/><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138"/>
            <a:ext cx="4495800" cy="4525962"/>
          </a:xfrm>
        </p:spPr>
        <p:txBody>
          <a:bodyPr/>
          <a:lstStyle/>
          <a:p>
            <a:pPr marL="566737" indent="-457200">
              <a:buNone/>
            </a:pPr>
            <a:r>
              <a:rPr lang="en-US" sz="2000" dirty="0" smtClean="0">
                <a:solidFill>
                  <a:schemeClr val="accent1">
                    <a:lumMod val="75000"/>
                  </a:schemeClr>
                </a:solidFill>
              </a:rPr>
              <a:t>Do you / have you…</a:t>
            </a:r>
          </a:p>
          <a:p>
            <a:pPr marL="566737" indent="-457200">
              <a:buFont typeface="+mj-lt"/>
              <a:buAutoNum type="arabicPeriod"/>
            </a:pPr>
            <a:r>
              <a:rPr lang="en-US" sz="2000" dirty="0" smtClean="0"/>
              <a:t>Use a cell phone regularly</a:t>
            </a:r>
          </a:p>
          <a:p>
            <a:pPr marL="566737" indent="-457200">
              <a:buFont typeface="+mj-lt"/>
              <a:buAutoNum type="arabicPeriod"/>
            </a:pPr>
            <a:r>
              <a:rPr lang="en-US" sz="2000" dirty="0" smtClean="0"/>
              <a:t>Send TXT </a:t>
            </a:r>
            <a:r>
              <a:rPr lang="en-US" sz="2000" dirty="0" smtClean="0"/>
              <a:t>messages</a:t>
            </a:r>
          </a:p>
          <a:p>
            <a:pPr marL="566737" indent="-457200">
              <a:buFont typeface="+mj-lt"/>
              <a:buAutoNum type="arabicPeriod"/>
            </a:pPr>
            <a:r>
              <a:rPr lang="en-US" sz="2000" dirty="0" smtClean="0"/>
              <a:t>Taken a picture with your phone</a:t>
            </a:r>
          </a:p>
          <a:p>
            <a:pPr marL="566737" indent="-457200">
              <a:buFont typeface="+mj-lt"/>
              <a:buAutoNum type="arabicPeriod"/>
            </a:pPr>
            <a:r>
              <a:rPr lang="en-US" sz="2000" dirty="0" smtClean="0"/>
              <a:t>Used a cell phone to access the Internet</a:t>
            </a:r>
          </a:p>
          <a:p>
            <a:pPr marL="566737" indent="-457200">
              <a:buFont typeface="+mj-lt"/>
              <a:buAutoNum type="arabicPeriod"/>
            </a:pPr>
            <a:r>
              <a:rPr lang="en-US" sz="2000" dirty="0" smtClean="0"/>
              <a:t>Use IM</a:t>
            </a:r>
          </a:p>
          <a:p>
            <a:pPr marL="566737" indent="-457200">
              <a:buFont typeface="+mj-lt"/>
              <a:buAutoNum type="arabicPeriod"/>
            </a:pPr>
            <a:r>
              <a:rPr lang="en-US" sz="2000" dirty="0" smtClean="0"/>
              <a:t>Belong to any online groups</a:t>
            </a:r>
          </a:p>
          <a:p>
            <a:pPr marL="566737" indent="-457200">
              <a:buFont typeface="+mj-lt"/>
              <a:buAutoNum type="arabicPeriod"/>
            </a:pPr>
            <a:r>
              <a:rPr lang="en-US" sz="2000" dirty="0" smtClean="0"/>
              <a:t>Been in an online chat room</a:t>
            </a:r>
          </a:p>
          <a:p>
            <a:pPr marL="566737" indent="-457200">
              <a:buFont typeface="+mj-lt"/>
              <a:buAutoNum type="arabicPeriod"/>
            </a:pPr>
            <a:r>
              <a:rPr lang="en-US" sz="2000" dirty="0" smtClean="0"/>
              <a:t>Have your own Facebook / MySpace / Bebo page</a:t>
            </a:r>
          </a:p>
          <a:p>
            <a:pPr marL="566737" indent="-457200">
              <a:buFont typeface="+mj-lt"/>
              <a:buAutoNum type="arabicPeriod"/>
            </a:pPr>
            <a:r>
              <a:rPr lang="en-US" sz="2000" dirty="0" smtClean="0"/>
              <a:t>Participated </a:t>
            </a:r>
            <a:r>
              <a:rPr lang="en-US" sz="2000" dirty="0" smtClean="0"/>
              <a:t>in online games</a:t>
            </a:r>
          </a:p>
        </p:txBody>
      </p:sp>
      <p:sp>
        <p:nvSpPr>
          <p:cNvPr id="4" name="Title 3"/>
          <p:cNvSpPr>
            <a:spLocks noGrp="1"/>
          </p:cNvSpPr>
          <p:nvPr>
            <p:ph type="title"/>
          </p:nvPr>
        </p:nvSpPr>
        <p:spPr/>
        <p:txBody>
          <a:bodyPr/>
          <a:lstStyle/>
          <a:p>
            <a:pPr>
              <a:tabLst>
                <a:tab pos="4348163" algn="l"/>
              </a:tabLst>
            </a:pPr>
            <a:r>
              <a:rPr lang="en-US" dirty="0" smtClean="0">
                <a:solidFill>
                  <a:srgbClr val="227A8F"/>
                </a:solidFill>
              </a:rPr>
              <a:t>What’s your TQ?</a:t>
            </a:r>
            <a:endParaRPr lang="en-US" sz="2400" dirty="0">
              <a:solidFill>
                <a:srgbClr val="227A8F"/>
              </a:solidFill>
            </a:endParaRPr>
          </a:p>
        </p:txBody>
      </p:sp>
      <p:sp>
        <p:nvSpPr>
          <p:cNvPr id="8" name="Content Placeholder 7"/>
          <p:cNvSpPr>
            <a:spLocks noGrp="1"/>
          </p:cNvSpPr>
          <p:nvPr>
            <p:ph sz="quarter" idx="4294967295"/>
          </p:nvPr>
        </p:nvSpPr>
        <p:spPr>
          <a:xfrm>
            <a:off x="5102225" y="1444625"/>
            <a:ext cx="4041775" cy="3941763"/>
          </a:xfrm>
        </p:spPr>
        <p:txBody>
          <a:bodyPr/>
          <a:lstStyle/>
          <a:p>
            <a:pPr marL="566737" indent="-457200">
              <a:buFont typeface="+mj-lt"/>
              <a:buAutoNum type="arabicPeriod" startAt="10"/>
            </a:pPr>
            <a:r>
              <a:rPr lang="en-US" sz="2000" dirty="0" smtClean="0"/>
              <a:t>Know what twitter is</a:t>
            </a:r>
          </a:p>
          <a:p>
            <a:pPr marL="566737" indent="-457200">
              <a:buFont typeface="+mj-lt"/>
              <a:buAutoNum type="arabicPeriod" startAt="10"/>
            </a:pPr>
            <a:r>
              <a:rPr lang="en-US" sz="2000" dirty="0" smtClean="0"/>
              <a:t>Bought an item on eBay or Craigslist</a:t>
            </a:r>
          </a:p>
          <a:p>
            <a:pPr marL="566737" indent="-457200">
              <a:buFont typeface="+mj-lt"/>
              <a:buAutoNum type="arabicPeriod" startAt="10"/>
            </a:pPr>
            <a:r>
              <a:rPr lang="en-US" sz="2000" dirty="0" smtClean="0"/>
              <a:t>Sold one</a:t>
            </a:r>
          </a:p>
          <a:p>
            <a:pPr marL="566737" indent="-457200">
              <a:buFont typeface="+mj-lt"/>
              <a:buAutoNum type="arabicPeriod" startAt="10"/>
            </a:pPr>
            <a:r>
              <a:rPr lang="en-US" sz="2000" dirty="0" smtClean="0"/>
              <a:t>Watched YouTube video</a:t>
            </a:r>
          </a:p>
          <a:p>
            <a:pPr marL="566737" indent="-457200">
              <a:buFont typeface="+mj-lt"/>
              <a:buAutoNum type="arabicPeriod" startAt="10"/>
            </a:pPr>
            <a:r>
              <a:rPr lang="en-US" sz="2000" dirty="0" smtClean="0"/>
              <a:t>Authored a YouTube video</a:t>
            </a:r>
          </a:p>
          <a:p>
            <a:pPr marL="566737" indent="-457200">
              <a:buFont typeface="+mj-lt"/>
              <a:buAutoNum type="arabicPeriod" startAt="10"/>
            </a:pPr>
            <a:r>
              <a:rPr lang="en-US" sz="2000" dirty="0" smtClean="0"/>
              <a:t>Use a GPS</a:t>
            </a:r>
          </a:p>
          <a:p>
            <a:pPr marL="566737" indent="-457200">
              <a:buFont typeface="+mj-lt"/>
              <a:buAutoNum type="arabicPeriod" startAt="10"/>
            </a:pPr>
            <a:r>
              <a:rPr lang="en-US" sz="2000" dirty="0" smtClean="0"/>
              <a:t>Know what “blogs” are</a:t>
            </a:r>
          </a:p>
          <a:p>
            <a:pPr marL="566737" indent="-457200">
              <a:buFont typeface="+mj-lt"/>
              <a:buAutoNum type="arabicPeriod" startAt="10"/>
            </a:pPr>
            <a:r>
              <a:rPr lang="en-US" sz="2000" dirty="0" smtClean="0"/>
              <a:t>Read some blogs</a:t>
            </a:r>
          </a:p>
          <a:p>
            <a:pPr marL="566737" indent="-457200">
              <a:buFont typeface="+mj-lt"/>
              <a:buAutoNum type="arabicPeriod" startAt="10"/>
            </a:pPr>
            <a:r>
              <a:rPr lang="en-US" sz="2000" dirty="0" smtClean="0"/>
              <a:t>Publish (at least) one blog</a:t>
            </a:r>
          </a:p>
          <a:p>
            <a:pPr marL="566737" indent="-457200">
              <a:buFont typeface="+mj-lt"/>
              <a:buAutoNum type="arabicPeriod" startAt="10"/>
            </a:pPr>
            <a:r>
              <a:rPr lang="en-US" sz="2000" dirty="0" smtClean="0"/>
              <a:t>Cleaned up from a virus or spyware attack</a:t>
            </a:r>
          </a:p>
          <a:p>
            <a:pPr marL="566737" indent="-457200">
              <a:buFont typeface="+mj-lt"/>
              <a:buAutoNum type="arabicPeriod" startAt="10"/>
            </a:pPr>
            <a:r>
              <a:rPr lang="en-US" sz="2000" dirty="0" smtClean="0"/>
              <a:t>Had a conversation with kids about how to stay safe online</a:t>
            </a:r>
          </a:p>
          <a:p>
            <a:pPr marL="566737" indent="-457200">
              <a:buFont typeface="+mj-lt"/>
              <a:buAutoNum type="arabicPeriod" startAt="10"/>
            </a:pPr>
            <a:endParaRPr lang="en-US" sz="2000" dirty="0"/>
          </a:p>
        </p:txBody>
      </p:sp>
      <p:sp>
        <p:nvSpPr>
          <p:cNvPr id="9" name="Decagon 8"/>
          <p:cNvSpPr/>
          <p:nvPr/>
        </p:nvSpPr>
        <p:spPr>
          <a:xfrm>
            <a:off x="6858000" y="0"/>
            <a:ext cx="2133600" cy="1295400"/>
          </a:xfrm>
          <a:prstGeom prst="dec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Give yourself</a:t>
            </a:r>
          </a:p>
          <a:p>
            <a:pPr algn="ctr"/>
            <a:r>
              <a:rPr lang="en-US" dirty="0" smtClean="0"/>
              <a:t>1 </a:t>
            </a:r>
            <a:r>
              <a:rPr lang="en-US" dirty="0" smtClean="0"/>
              <a:t>point</a:t>
            </a:r>
          </a:p>
          <a:p>
            <a:pPr algn="ctr"/>
            <a:r>
              <a:rPr lang="en-US" dirty="0" smtClean="0"/>
              <a:t>per </a:t>
            </a:r>
            <a:r>
              <a:rPr lang="en-US" dirty="0" smtClean="0"/>
              <a:t>item</a:t>
            </a:r>
            <a:endParaRPr lang="en-US" dirty="0"/>
          </a:p>
        </p:txBody>
      </p:sp>
      <p:sp>
        <p:nvSpPr>
          <p:cNvPr id="6" name="TextBox 5"/>
          <p:cNvSpPr txBox="1"/>
          <p:nvPr/>
        </p:nvSpPr>
        <p:spPr>
          <a:xfrm>
            <a:off x="4819065" y="572869"/>
            <a:ext cx="1429335" cy="646331"/>
          </a:xfrm>
          <a:prstGeom prst="rect">
            <a:avLst/>
          </a:prstGeom>
          <a:noFill/>
        </p:spPr>
        <p:txBody>
          <a:bodyPr wrap="none" rtlCol="0">
            <a:spAutoFit/>
          </a:bodyPr>
          <a:lstStyle/>
          <a:p>
            <a:pPr algn="ctr"/>
            <a:r>
              <a:rPr lang="en-US" dirty="0" smtClean="0">
                <a:solidFill>
                  <a:srgbClr val="227A8F"/>
                </a:solidFill>
              </a:rPr>
              <a:t>(Technology</a:t>
            </a:r>
          </a:p>
          <a:p>
            <a:pPr algn="ctr"/>
            <a:r>
              <a:rPr lang="en-US" dirty="0" smtClean="0">
                <a:solidFill>
                  <a:srgbClr val="227A8F"/>
                </a:solidFill>
              </a:rPr>
              <a:t>Quotient)</a:t>
            </a:r>
            <a:endParaRPr lang="en-US" dirty="0">
              <a:solidFill>
                <a:srgbClr val="227A8F"/>
              </a:solidFill>
            </a:endParaRPr>
          </a:p>
        </p:txBody>
      </p:sp>
    </p:spTree>
  </p:cSld>
  <p:clrMapOvr>
    <a:masterClrMapping/>
  </p:clrMapOvr>
  <p:transition advTm="3613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Video – If you wouldn’t say it in person, don’t say it online</a:t>
            </a:r>
            <a:endParaRPr lang="en-US" dirty="0"/>
          </a:p>
        </p:txBody>
      </p:sp>
      <p:pic>
        <p:nvPicPr>
          <p:cNvPr id="4" name="Video - Cyber-bullying horrified girl.mpeg">
            <a:hlinkClick r:id="" action="ppaction://media"/>
          </p:cNvPr>
          <p:cNvPicPr/>
          <p:nvPr>
            <a:videoFile r:link="rId1"/>
          </p:nvPr>
        </p:nvPicPr>
        <p:blipFill>
          <a:blip r:embed="rId4"/>
          <a:stretch>
            <a:fillRect/>
          </a:stretch>
        </p:blipFill>
        <p:spPr>
          <a:xfrm>
            <a:off x="0" y="0"/>
            <a:ext cx="9144000" cy="6858000"/>
          </a:xfrm>
          <a:prstGeom prst="rect">
            <a:avLst/>
          </a:prstGeom>
        </p:spPr>
      </p:pic>
    </p:spTree>
  </p:cSld>
  <p:clrMapOvr>
    <a:masterClrMapping/>
  </p:clrMapOvr>
  <p:transition advTm="598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r>
              <a:rPr lang="en-US" dirty="0" smtClean="0"/>
              <a:t>Kids technology skills have far surpassed their parents’ skills</a:t>
            </a:r>
          </a:p>
          <a:p>
            <a:r>
              <a:rPr lang="en-US" dirty="0" smtClean="0"/>
              <a:t>There is very little monitoring in cyberspace </a:t>
            </a:r>
          </a:p>
          <a:p>
            <a:r>
              <a:rPr lang="en-US" dirty="0" smtClean="0"/>
              <a:t>Technology doesn’t provide tangible feedback</a:t>
            </a:r>
          </a:p>
          <a:p>
            <a:pPr lvl="1"/>
            <a:r>
              <a:rPr lang="en-US" dirty="0" smtClean="0"/>
              <a:t>“I’m invisible, you’re invisible” (Nancy Willard)</a:t>
            </a:r>
          </a:p>
          <a:p>
            <a:pPr lvl="1"/>
            <a:r>
              <a:rPr lang="en-US" dirty="0" smtClean="0"/>
              <a:t>My </a:t>
            </a:r>
            <a:r>
              <a:rPr lang="en-US" dirty="0" err="1" smtClean="0"/>
              <a:t>psuedononymous</a:t>
            </a:r>
            <a:r>
              <a:rPr lang="en-US" dirty="0" smtClean="0"/>
              <a:t> account protects me from the consequences of my actions  </a:t>
            </a:r>
          </a:p>
          <a:p>
            <a:pPr lvl="1"/>
            <a:r>
              <a:rPr lang="en-US" dirty="0" smtClean="0"/>
              <a:t>I can’t see your reaction to what I have written or posted.</a:t>
            </a:r>
          </a:p>
        </p:txBody>
      </p:sp>
      <p:sp>
        <p:nvSpPr>
          <p:cNvPr id="4098" name="Rectangle 2"/>
          <p:cNvSpPr>
            <a:spLocks noGrp="1" noChangeArrowheads="1"/>
          </p:cNvSpPr>
          <p:nvPr>
            <p:ph type="title"/>
          </p:nvPr>
        </p:nvSpPr>
        <p:spPr/>
        <p:txBody>
          <a:bodyPr>
            <a:normAutofit fontScale="90000"/>
          </a:bodyPr>
          <a:lstStyle/>
          <a:p>
            <a:r>
              <a:rPr lang="en-US" dirty="0" smtClean="0"/>
              <a:t>Why is Cyber bullying so Prevalent?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the old ways still work, but…</a:t>
            </a:r>
          </a:p>
          <a:p>
            <a:pPr lvl="1"/>
            <a:r>
              <a:rPr lang="en-US" dirty="0" smtClean="0"/>
              <a:t>Technology offers new ways to hide data</a:t>
            </a:r>
          </a:p>
          <a:p>
            <a:r>
              <a:rPr lang="en-US" dirty="0" smtClean="0"/>
              <a:t>Simple hybrids</a:t>
            </a:r>
          </a:p>
          <a:p>
            <a:pPr lvl="1"/>
            <a:r>
              <a:rPr lang="en-US" dirty="0" smtClean="0"/>
              <a:t>Paper inside battery compartment</a:t>
            </a:r>
          </a:p>
          <a:p>
            <a:r>
              <a:rPr lang="en-US" dirty="0" smtClean="0"/>
              <a:t>Using technology as designed</a:t>
            </a:r>
          </a:p>
          <a:p>
            <a:pPr lvl="1"/>
            <a:r>
              <a:rPr lang="en-US" dirty="0" smtClean="0"/>
              <a:t>On the internet during class</a:t>
            </a:r>
          </a:p>
          <a:p>
            <a:pPr lvl="1"/>
            <a:r>
              <a:rPr lang="en-US" dirty="0" smtClean="0"/>
              <a:t>Stored notes on phone, iPod, calculator</a:t>
            </a:r>
          </a:p>
          <a:p>
            <a:pPr lvl="1"/>
            <a:r>
              <a:rPr lang="en-US" dirty="0" smtClean="0"/>
              <a:t>TXT messaging for help</a:t>
            </a:r>
          </a:p>
          <a:p>
            <a:pPr lvl="1"/>
            <a:r>
              <a:rPr lang="en-US" dirty="0" smtClean="0"/>
              <a:t>TXT messages to the next class about the test</a:t>
            </a:r>
          </a:p>
          <a:p>
            <a:r>
              <a:rPr lang="en-US" dirty="0" smtClean="0"/>
              <a:t>Videos on YouTube offer help with cheating…</a:t>
            </a:r>
          </a:p>
          <a:p>
            <a:pPr lvl="1"/>
            <a:endParaRPr lang="en-US" dirty="0" smtClean="0"/>
          </a:p>
        </p:txBody>
      </p:sp>
      <p:sp>
        <p:nvSpPr>
          <p:cNvPr id="3" name="Title 2"/>
          <p:cNvSpPr>
            <a:spLocks noGrp="1"/>
          </p:cNvSpPr>
          <p:nvPr>
            <p:ph type="title"/>
          </p:nvPr>
        </p:nvSpPr>
        <p:spPr/>
        <p:txBody>
          <a:bodyPr/>
          <a:lstStyle/>
          <a:p>
            <a:r>
              <a:rPr lang="en-US" dirty="0" smtClean="0"/>
              <a:t>Cheating</a:t>
            </a:r>
            <a:endParaRPr lang="en-US" dirty="0"/>
          </a:p>
        </p:txBody>
      </p:sp>
    </p:spTree>
  </p:cSld>
  <p:clrMapOvr>
    <a:masterClrMapping/>
  </p:clrMapOvr>
  <p:transition advTm="13124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heating summary video.m4v">
            <a:hlinkClick r:id="" action="ppaction://media"/>
          </p:cNvPr>
          <p:cNvPicPr/>
          <p:nvPr>
            <p:ph idx="1"/>
            <a:videoFile r:link="rId1"/>
          </p:nvPr>
        </p:nvPicPr>
        <p:blipFill>
          <a:blip r:embed="rId4"/>
          <a:stretch>
            <a:fillRect/>
          </a:stretch>
        </p:blipFill>
        <p:spPr>
          <a:xfrm>
            <a:off x="-70908" y="0"/>
            <a:ext cx="9285816" cy="6964362"/>
          </a:xfrm>
        </p:spPr>
      </p:pic>
      <p:sp>
        <p:nvSpPr>
          <p:cNvPr id="5" name="Title 4"/>
          <p:cNvSpPr>
            <a:spLocks noGrp="1"/>
          </p:cNvSpPr>
          <p:nvPr>
            <p:ph type="title"/>
          </p:nvPr>
        </p:nvSpPr>
        <p:spPr/>
        <p:txBody>
          <a:bodyPr/>
          <a:lstStyle/>
          <a:p>
            <a:endParaRPr lang="en-US"/>
          </a:p>
        </p:txBody>
      </p:sp>
    </p:spTree>
  </p:cSld>
  <p:clrMapOvr>
    <a:masterClrMapping/>
  </p:clrMapOvr>
  <p:transition advTm="1004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Discuss Technology </a:t>
            </a:r>
            <a:r>
              <a:rPr lang="en-US" dirty="0" smtClean="0"/>
              <a:t>Use Ahead of Time</a:t>
            </a:r>
          </a:p>
          <a:p>
            <a:r>
              <a:rPr lang="en-US" dirty="0" smtClean="0"/>
              <a:t>Have Clear Technology Use Policies</a:t>
            </a:r>
          </a:p>
          <a:p>
            <a:r>
              <a:rPr lang="en-US" dirty="0" smtClean="0"/>
              <a:t>Take a Walk Through Cyberspace with your Child</a:t>
            </a:r>
            <a:endParaRPr lang="en-US" dirty="0"/>
          </a:p>
        </p:txBody>
      </p:sp>
      <p:sp>
        <p:nvSpPr>
          <p:cNvPr id="3" name="Title 2"/>
          <p:cNvSpPr>
            <a:spLocks noGrp="1"/>
          </p:cNvSpPr>
          <p:nvPr>
            <p:ph type="title"/>
          </p:nvPr>
        </p:nvSpPr>
        <p:spPr/>
        <p:txBody>
          <a:bodyPr/>
          <a:lstStyle/>
          <a:p>
            <a:r>
              <a:rPr lang="en-US" dirty="0" smtClean="0"/>
              <a:t>What Can Parents Do?</a:t>
            </a:r>
            <a:endParaRPr lang="en-US" dirty="0"/>
          </a:p>
        </p:txBody>
      </p:sp>
    </p:spTree>
  </p:cSld>
  <p:clrMapOvr>
    <a:masterClrMapping/>
  </p:clrMapOvr>
  <p:transition advTm="2351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3" name="Content Placeholder 1"/>
          <p:cNvSpPr>
            <a:spLocks noGrp="1"/>
          </p:cNvSpPr>
          <p:nvPr>
            <p:ph idx="1"/>
          </p:nvPr>
        </p:nvSpPr>
        <p:spPr/>
        <p:txBody>
          <a:bodyPr/>
          <a:lstStyle/>
          <a:p>
            <a:r>
              <a:rPr lang="en-US" dirty="0" smtClean="0"/>
              <a:t>Educate yourself about digital technologies!</a:t>
            </a:r>
          </a:p>
          <a:p>
            <a:r>
              <a:rPr lang="en-US" dirty="0" smtClean="0"/>
              <a:t>Use prudence in </a:t>
            </a:r>
            <a:r>
              <a:rPr lang="en-US" dirty="0" smtClean="0"/>
              <a:t>your </a:t>
            </a:r>
            <a:r>
              <a:rPr lang="en-US" dirty="0" smtClean="0"/>
              <a:t>own online behaviors (including blogging)</a:t>
            </a:r>
            <a:endParaRPr lang="en-US" dirty="0" smtClean="0"/>
          </a:p>
          <a:p>
            <a:r>
              <a:rPr lang="en-US" dirty="0" smtClean="0"/>
              <a:t>Exercise basic </a:t>
            </a:r>
            <a:r>
              <a:rPr lang="en-US" dirty="0" smtClean="0"/>
              <a:t>responsible </a:t>
            </a:r>
            <a:r>
              <a:rPr lang="en-US" dirty="0" smtClean="0"/>
              <a:t>computing</a:t>
            </a:r>
          </a:p>
          <a:p>
            <a:r>
              <a:rPr lang="en-US" dirty="0" smtClean="0"/>
              <a:t>Set clear expectations – and follow through</a:t>
            </a:r>
            <a:endParaRPr lang="en-US" dirty="0" smtClean="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ea typeface="+mj-ea"/>
                <a:cs typeface="+mj-cs"/>
              </a:rPr>
              <a:t>How Parents Help Keep Kids Safe</a:t>
            </a:r>
            <a:endParaRPr lang="en-US" dirty="0">
              <a:ea typeface="+mj-ea"/>
              <a:cs typeface="+mj-cs"/>
            </a:endParaRPr>
          </a:p>
        </p:txBody>
      </p:sp>
    </p:spTree>
  </p:cSld>
  <p:clrMapOvr>
    <a:masterClrMapping/>
  </p:clrMapOvr>
  <p:transition advTm="59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334000"/>
          </a:xfrm>
        </p:spPr>
        <p:txBody>
          <a:bodyPr/>
          <a:lstStyle/>
          <a:p>
            <a:r>
              <a:rPr lang="en-US" sz="2000" dirty="0" smtClean="0"/>
              <a:t>Discuss your family values and how they apply</a:t>
            </a:r>
          </a:p>
          <a:p>
            <a:pPr lvl="1"/>
            <a:r>
              <a:rPr lang="en-US" sz="1800" dirty="0" smtClean="0"/>
              <a:t>Great tool – empathy – how would you feel if…</a:t>
            </a:r>
          </a:p>
          <a:p>
            <a:r>
              <a:rPr lang="en-US" sz="2000" dirty="0" smtClean="0"/>
              <a:t>Support system</a:t>
            </a:r>
          </a:p>
          <a:p>
            <a:pPr lvl="1"/>
            <a:r>
              <a:rPr lang="en-US" sz="1800" dirty="0" smtClean="0"/>
              <a:t>Keep lines of communication open</a:t>
            </a:r>
          </a:p>
          <a:p>
            <a:pPr lvl="1"/>
            <a:r>
              <a:rPr lang="en-US" sz="1800" dirty="0" smtClean="0"/>
              <a:t>Trust but verify</a:t>
            </a:r>
          </a:p>
          <a:p>
            <a:pPr lvl="1"/>
            <a:r>
              <a:rPr lang="en-US" sz="1800" dirty="0" smtClean="0"/>
              <a:t>Who do they turn to if something happens?  </a:t>
            </a:r>
          </a:p>
          <a:p>
            <a:pPr lvl="1"/>
            <a:r>
              <a:rPr lang="en-US" sz="1800" dirty="0" smtClean="0"/>
              <a:t>How will you support them?</a:t>
            </a:r>
          </a:p>
          <a:p>
            <a:r>
              <a:rPr lang="en-US" sz="2000" dirty="0" smtClean="0"/>
              <a:t>What do Kids Need to Know?</a:t>
            </a:r>
          </a:p>
          <a:p>
            <a:pPr lvl="1"/>
            <a:r>
              <a:rPr lang="en-US" sz="1800" dirty="0" smtClean="0"/>
              <a:t>What information not to share / how to not share it</a:t>
            </a:r>
          </a:p>
          <a:p>
            <a:pPr lvl="1"/>
            <a:r>
              <a:rPr lang="en-US" sz="1800" dirty="0" smtClean="0"/>
              <a:t>What can happen to them</a:t>
            </a:r>
          </a:p>
          <a:p>
            <a:r>
              <a:rPr lang="en-US" sz="2000" dirty="0" smtClean="0"/>
              <a:t>What do you do when you find something that makes you uncomfortable?</a:t>
            </a:r>
          </a:p>
          <a:p>
            <a:pPr lvl="1"/>
            <a:r>
              <a:rPr lang="en-US" sz="1800" dirty="0" smtClean="0"/>
              <a:t>Kids going to inappropriate sites</a:t>
            </a:r>
          </a:p>
          <a:p>
            <a:pPr lvl="1"/>
            <a:r>
              <a:rPr lang="en-US" sz="1800" dirty="0" smtClean="0"/>
              <a:t>Kids interacting with people you don't know or don't approve of</a:t>
            </a:r>
          </a:p>
          <a:p>
            <a:pPr lvl="1"/>
            <a:r>
              <a:rPr lang="en-US" sz="1800" dirty="0" smtClean="0"/>
              <a:t>Kids arranging to meet somebody they met in cyberspace</a:t>
            </a:r>
          </a:p>
        </p:txBody>
      </p:sp>
      <p:sp>
        <p:nvSpPr>
          <p:cNvPr id="3" name="Title 2"/>
          <p:cNvSpPr>
            <a:spLocks noGrp="1"/>
          </p:cNvSpPr>
          <p:nvPr>
            <p:ph type="title"/>
          </p:nvPr>
        </p:nvSpPr>
        <p:spPr/>
        <p:txBody>
          <a:bodyPr/>
          <a:lstStyle/>
          <a:p>
            <a:r>
              <a:rPr lang="en-US" dirty="0" smtClean="0"/>
              <a:t>Discuss Ahead of Time</a:t>
            </a:r>
            <a:endParaRPr lang="en-US" dirty="0"/>
          </a:p>
        </p:txBody>
      </p:sp>
    </p:spTree>
  </p:cSld>
  <p:clrMapOvr>
    <a:masterClrMapping/>
  </p:clrMapOvr>
  <p:transition advTm="66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“Golden Rule” test</a:t>
            </a:r>
          </a:p>
          <a:p>
            <a:pPr lvl="1"/>
            <a:r>
              <a:rPr lang="en-US" sz="2000" dirty="0" smtClean="0"/>
              <a:t>How would you feel if someone did the same thing to you?</a:t>
            </a:r>
          </a:p>
          <a:p>
            <a:r>
              <a:rPr lang="en-US" sz="2400" dirty="0" smtClean="0"/>
              <a:t>The “Mom or Dad” test</a:t>
            </a:r>
          </a:p>
          <a:p>
            <a:pPr lvl="1"/>
            <a:r>
              <a:rPr lang="en-US" sz="2000" dirty="0" smtClean="0"/>
              <a:t>What would your Mom or Dad think?</a:t>
            </a:r>
          </a:p>
          <a:p>
            <a:r>
              <a:rPr lang="en-US" sz="2400" dirty="0" smtClean="0"/>
              <a:t>The “Front Page” test</a:t>
            </a:r>
          </a:p>
          <a:p>
            <a:pPr lvl="1"/>
            <a:r>
              <a:rPr lang="en-US" sz="2000" dirty="0" smtClean="0"/>
              <a:t>If your actions were reported on the front page of a newspaper what would other people think?</a:t>
            </a:r>
          </a:p>
          <a:p>
            <a:r>
              <a:rPr lang="en-US" sz="2400" dirty="0" smtClean="0"/>
              <a:t>The “If Everybody Did It” test</a:t>
            </a:r>
          </a:p>
          <a:p>
            <a:pPr lvl="1"/>
            <a:r>
              <a:rPr lang="en-US" sz="2000" dirty="0" smtClean="0"/>
              <a:t>What would happen if everybody made the decision to do this?</a:t>
            </a:r>
          </a:p>
          <a:p>
            <a:r>
              <a:rPr lang="en-US" sz="2400" dirty="0" smtClean="0"/>
              <a:t>The “Check Inside” test</a:t>
            </a:r>
          </a:p>
          <a:p>
            <a:pPr lvl="1"/>
            <a:r>
              <a:rPr lang="en-US" sz="2000" dirty="0" smtClean="0"/>
              <a:t>How do you feel inside?</a:t>
            </a:r>
            <a:endParaRPr lang="en-US" sz="2000" dirty="0"/>
          </a:p>
        </p:txBody>
      </p:sp>
      <p:sp>
        <p:nvSpPr>
          <p:cNvPr id="3" name="Title 2"/>
          <p:cNvSpPr>
            <a:spLocks noGrp="1"/>
          </p:cNvSpPr>
          <p:nvPr>
            <p:ph type="title"/>
          </p:nvPr>
        </p:nvSpPr>
        <p:spPr/>
        <p:txBody>
          <a:bodyPr>
            <a:normAutofit fontScale="90000"/>
          </a:bodyPr>
          <a:lstStyle/>
          <a:p>
            <a:r>
              <a:rPr lang="en-US" dirty="0" smtClean="0"/>
              <a:t>Teach Your Kids Effective Decision Making Strategies</a:t>
            </a:r>
            <a:endParaRPr lang="en-US" dirty="0"/>
          </a:p>
        </p:txBody>
      </p:sp>
      <p:sp>
        <p:nvSpPr>
          <p:cNvPr id="4" name="TextBox 3"/>
          <p:cNvSpPr txBox="1"/>
          <p:nvPr/>
        </p:nvSpPr>
        <p:spPr>
          <a:xfrm>
            <a:off x="1997217" y="5945545"/>
            <a:ext cx="7146783" cy="307777"/>
          </a:xfrm>
          <a:prstGeom prst="rect">
            <a:avLst/>
          </a:prstGeom>
          <a:noFill/>
        </p:spPr>
        <p:txBody>
          <a:bodyPr wrap="none" rtlCol="0">
            <a:spAutoFit/>
          </a:bodyPr>
          <a:lstStyle/>
          <a:p>
            <a:r>
              <a:rPr lang="en-US" sz="1400" dirty="0" smtClean="0">
                <a:solidFill>
                  <a:schemeClr val="accent1"/>
                </a:solidFill>
              </a:rPr>
              <a:t>Source: What is Right and What is Wrong? By Nancy Willard http://</a:t>
            </a:r>
            <a:r>
              <a:rPr lang="en-US" sz="1400" dirty="0" err="1" smtClean="0">
                <a:solidFill>
                  <a:schemeClr val="accent1"/>
                </a:solidFill>
              </a:rPr>
              <a:t>netizen.uoregon.edu</a:t>
            </a:r>
            <a:endParaRPr lang="en-US" sz="1400" dirty="0">
              <a:solidFill>
                <a:schemeClr val="accent1"/>
              </a:solidFill>
            </a:endParaRPr>
          </a:p>
        </p:txBody>
      </p:sp>
    </p:spTree>
  </p:cSld>
  <p:clrMapOvr>
    <a:masterClrMapping/>
  </p:clrMapOvr>
  <p:transition advTm="17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Online ONLY in communal spaces</a:t>
            </a:r>
          </a:p>
          <a:p>
            <a:pPr lvl="1"/>
            <a:r>
              <a:rPr lang="en-US" sz="1600" dirty="0" smtClean="0"/>
              <a:t>No connected computers, including laptops using wireless, in bedrooms</a:t>
            </a:r>
          </a:p>
          <a:p>
            <a:r>
              <a:rPr lang="en-US" sz="2000" dirty="0" smtClean="0"/>
              <a:t>All computer use may be monitored</a:t>
            </a:r>
          </a:p>
          <a:p>
            <a:r>
              <a:rPr lang="en-US" sz="2000" dirty="0" smtClean="0"/>
              <a:t>Limit screen time (quantity and time-of-day)</a:t>
            </a:r>
          </a:p>
          <a:p>
            <a:pPr lvl="1"/>
            <a:r>
              <a:rPr lang="en-US" sz="1800" dirty="0" smtClean="0"/>
              <a:t>For ALL types of screens – TV, computer, IM, cell phone, games, </a:t>
            </a:r>
            <a:r>
              <a:rPr lang="en-US" sz="1800" dirty="0" err="1" smtClean="0"/>
              <a:t>iPod</a:t>
            </a:r>
            <a:endParaRPr lang="en-US" sz="1800" dirty="0" smtClean="0"/>
          </a:p>
          <a:p>
            <a:pPr lvl="1"/>
            <a:r>
              <a:rPr lang="en-US" sz="1800" dirty="0" smtClean="0"/>
              <a:t>Have rules for what must be completed before screen time</a:t>
            </a:r>
          </a:p>
          <a:p>
            <a:r>
              <a:rPr lang="en-US" sz="2000" dirty="0" smtClean="0"/>
              <a:t>Devices downstairs at bedtime – nothing in their room </a:t>
            </a:r>
          </a:p>
          <a:p>
            <a:r>
              <a:rPr lang="en-US" sz="2000" dirty="0" smtClean="0"/>
              <a:t>Allow Internet access only when parents are home</a:t>
            </a:r>
          </a:p>
          <a:p>
            <a:r>
              <a:rPr lang="en-US" sz="2000" dirty="0" smtClean="0"/>
              <a:t>Only communicate (e-mail, IM, TXT) with people you already know (in real life)</a:t>
            </a:r>
          </a:p>
          <a:p>
            <a:r>
              <a:rPr lang="en-US" sz="2000" dirty="0" smtClean="0"/>
              <a:t>Parents have a list of all accounts you use and all passwords</a:t>
            </a:r>
          </a:p>
          <a:p>
            <a:r>
              <a:rPr lang="en-US" sz="2000" dirty="0" smtClean="0"/>
              <a:t>Discuss list of sites they are allowed to visit</a:t>
            </a:r>
          </a:p>
        </p:txBody>
      </p:sp>
      <p:sp>
        <p:nvSpPr>
          <p:cNvPr id="3" name="Title 2"/>
          <p:cNvSpPr>
            <a:spLocks noGrp="1"/>
          </p:cNvSpPr>
          <p:nvPr>
            <p:ph type="title"/>
          </p:nvPr>
        </p:nvSpPr>
        <p:spPr/>
        <p:txBody>
          <a:bodyPr/>
          <a:lstStyle/>
          <a:p>
            <a:r>
              <a:rPr lang="en-US" dirty="0" smtClean="0"/>
              <a:t>Technology Policy Suggestions</a:t>
            </a:r>
            <a:endParaRPr lang="en-US" dirty="0"/>
          </a:p>
        </p:txBody>
      </p:sp>
    </p:spTree>
  </p:cSld>
  <p:clrMapOvr>
    <a:masterClrMapping/>
  </p:clrMapOvr>
  <p:transition advTm="76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2"/>
          </a:xfrm>
        </p:spPr>
        <p:txBody>
          <a:bodyPr/>
          <a:lstStyle/>
          <a:p>
            <a:r>
              <a:rPr lang="en-US" sz="1800" dirty="0" smtClean="0"/>
              <a:t>Pull up a chair next to your child at the computer and ask them to…</a:t>
            </a:r>
          </a:p>
          <a:p>
            <a:pPr lvl="1"/>
            <a:r>
              <a:rPr lang="en-US" sz="1800" dirty="0" smtClean="0"/>
              <a:t>Share with me all the programs and sites you use for gaming, IM and social networking sites</a:t>
            </a:r>
          </a:p>
          <a:p>
            <a:pPr lvl="1"/>
            <a:r>
              <a:rPr lang="en-US" sz="1800" dirty="0" smtClean="0"/>
              <a:t>Share with me all the screen names and email accounts you use and passwords (example)</a:t>
            </a:r>
          </a:p>
          <a:p>
            <a:pPr lvl="1"/>
            <a:r>
              <a:rPr lang="en-US" sz="1800" dirty="0" smtClean="0"/>
              <a:t>Show me your personal website, and any profiles you have on social networking sites, as well as your “away” message </a:t>
            </a:r>
          </a:p>
          <a:p>
            <a:pPr lvl="1"/>
            <a:r>
              <a:rPr lang="en-US" sz="1800" dirty="0" smtClean="0"/>
              <a:t>Share with me your buddy list – ensure you know </a:t>
            </a:r>
            <a:r>
              <a:rPr lang="en-US" sz="1800" dirty="0" smtClean="0"/>
              <a:t>IRL*</a:t>
            </a:r>
          </a:p>
          <a:p>
            <a:pPr lvl="1"/>
            <a:r>
              <a:rPr lang="en-US" sz="1800" dirty="0" smtClean="0"/>
              <a:t>Ask if they’ve shared their password with a friend</a:t>
            </a:r>
          </a:p>
          <a:p>
            <a:pPr lvl="1"/>
            <a:r>
              <a:rPr lang="en-US" sz="1800" dirty="0" smtClean="0"/>
              <a:t>Define cyber-bullying and discuss (&amp; show video)</a:t>
            </a:r>
          </a:p>
          <a:p>
            <a:pPr lvl="1"/>
            <a:r>
              <a:rPr lang="en-US" sz="1800" dirty="0" smtClean="0"/>
              <a:t>Check for naivety, “the digital wake”, sharing information, reputation, and “netiquette”</a:t>
            </a:r>
          </a:p>
          <a:p>
            <a:pPr lvl="1"/>
            <a:r>
              <a:rPr lang="en-US" sz="1800" dirty="0" smtClean="0"/>
              <a:t>Create a safe respectable online personality</a:t>
            </a:r>
          </a:p>
          <a:p>
            <a:r>
              <a:rPr lang="en-US" sz="2000" dirty="0" smtClean="0"/>
              <a:t>Establish trust-but-verify policy</a:t>
            </a:r>
          </a:p>
          <a:p>
            <a:r>
              <a:rPr lang="en-US" sz="2000" dirty="0" smtClean="0"/>
              <a:t>Consider appropriate technology for their age</a:t>
            </a:r>
            <a:endParaRPr lang="en-US" sz="2000" dirty="0"/>
          </a:p>
        </p:txBody>
      </p:sp>
      <p:sp>
        <p:nvSpPr>
          <p:cNvPr id="3" name="Title 2"/>
          <p:cNvSpPr>
            <a:spLocks noGrp="1"/>
          </p:cNvSpPr>
          <p:nvPr>
            <p:ph type="title"/>
          </p:nvPr>
        </p:nvSpPr>
        <p:spPr>
          <a:xfrm>
            <a:off x="457200" y="152400"/>
            <a:ext cx="8229600" cy="1143000"/>
          </a:xfrm>
        </p:spPr>
        <p:txBody>
          <a:bodyPr>
            <a:normAutofit fontScale="90000"/>
          </a:bodyPr>
          <a:lstStyle/>
          <a:p>
            <a:r>
              <a:rPr lang="en-US" dirty="0" smtClean="0"/>
              <a:t>Take A Walk Through Cyberspace</a:t>
            </a:r>
            <a:br>
              <a:rPr lang="en-US" dirty="0" smtClean="0"/>
            </a:br>
            <a:r>
              <a:rPr lang="en-US" dirty="0" smtClean="0"/>
              <a:t> – With Your Child</a:t>
            </a:r>
            <a:endParaRPr lang="en-US" dirty="0"/>
          </a:p>
        </p:txBody>
      </p:sp>
      <p:sp>
        <p:nvSpPr>
          <p:cNvPr id="4" name="TextBox 3"/>
          <p:cNvSpPr txBox="1"/>
          <p:nvPr/>
        </p:nvSpPr>
        <p:spPr>
          <a:xfrm>
            <a:off x="2491875" y="6063734"/>
            <a:ext cx="6194925" cy="338554"/>
          </a:xfrm>
          <a:prstGeom prst="rect">
            <a:avLst/>
          </a:prstGeom>
          <a:noFill/>
        </p:spPr>
        <p:txBody>
          <a:bodyPr wrap="none" rtlCol="0">
            <a:spAutoFit/>
          </a:bodyPr>
          <a:lstStyle/>
          <a:p>
            <a:r>
              <a:rPr lang="en-US" sz="1600" dirty="0" smtClean="0">
                <a:solidFill>
                  <a:srgbClr val="2DA2BF"/>
                </a:solidFill>
              </a:rPr>
              <a:t>Adapted from http://</a:t>
            </a:r>
            <a:r>
              <a:rPr lang="en-US" sz="1600" dirty="0" err="1" smtClean="0">
                <a:solidFill>
                  <a:srgbClr val="2DA2BF"/>
                </a:solidFill>
              </a:rPr>
              <a:t>www.ryanpatrickhalligan.org/cyberbullying.htm</a:t>
            </a:r>
            <a:endParaRPr lang="en-US" sz="1600" dirty="0">
              <a:solidFill>
                <a:srgbClr val="2DA2BF"/>
              </a:solidFill>
            </a:endParaRPr>
          </a:p>
        </p:txBody>
      </p:sp>
      <p:sp>
        <p:nvSpPr>
          <p:cNvPr id="5" name="TextBox 4"/>
          <p:cNvSpPr txBox="1"/>
          <p:nvPr/>
        </p:nvSpPr>
        <p:spPr>
          <a:xfrm>
            <a:off x="6630904" y="6402288"/>
            <a:ext cx="2114697" cy="369332"/>
          </a:xfrm>
          <a:prstGeom prst="rect">
            <a:avLst/>
          </a:prstGeom>
          <a:noFill/>
        </p:spPr>
        <p:txBody>
          <a:bodyPr wrap="none" rtlCol="0">
            <a:spAutoFit/>
          </a:bodyPr>
          <a:lstStyle/>
          <a:p>
            <a:r>
              <a:rPr lang="en-US" i="1" dirty="0" smtClean="0"/>
              <a:t>*IRL = In Real Life</a:t>
            </a:r>
            <a:endParaRPr lang="en-US" i="1" dirty="0"/>
          </a:p>
        </p:txBody>
      </p:sp>
    </p:spTree>
  </p:cSld>
  <p:clrMapOvr>
    <a:masterClrMapping/>
  </p:clrMapOvr>
  <p:transition advTm="63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76400"/>
          </a:xfrm>
        </p:spPr>
        <p:txBody>
          <a:bodyPr>
            <a:normAutofit fontScale="90000"/>
          </a:bodyPr>
          <a:lstStyle/>
          <a:p>
            <a:pPr algn="l" fontAlgn="auto">
              <a:spcAft>
                <a:spcPts val="0"/>
              </a:spcAft>
              <a:tabLst>
                <a:tab pos="852488" algn="l"/>
                <a:tab pos="7600950" algn="r"/>
              </a:tabLst>
              <a:defRPr/>
            </a:pPr>
            <a:r>
              <a:rPr lang="en-US" dirty="0" smtClean="0">
                <a:ea typeface="+mj-ea"/>
                <a:cs typeface="+mj-cs"/>
              </a:rPr>
              <a:t>Students in Today’s</a:t>
            </a:r>
            <a:br>
              <a:rPr lang="en-US" dirty="0" smtClean="0">
                <a:ea typeface="+mj-ea"/>
                <a:cs typeface="+mj-cs"/>
              </a:rPr>
            </a:br>
            <a:r>
              <a:rPr lang="en-US" dirty="0" smtClean="0">
                <a:ea typeface="+mj-ea"/>
                <a:cs typeface="+mj-cs"/>
              </a:rPr>
              <a:t>High-Tech World</a:t>
            </a:r>
            <a:br>
              <a:rPr lang="en-US" dirty="0" smtClean="0">
                <a:ea typeface="+mj-ea"/>
                <a:cs typeface="+mj-cs"/>
              </a:rPr>
            </a:br>
            <a:r>
              <a:rPr lang="en-US" dirty="0" smtClean="0">
                <a:ea typeface="+mj-ea"/>
                <a:cs typeface="+mj-cs"/>
              </a:rPr>
              <a:t>	</a:t>
            </a:r>
            <a:r>
              <a:rPr lang="en-US" dirty="0" smtClean="0">
                <a:solidFill>
                  <a:srgbClr val="3366FF"/>
                </a:solidFill>
                <a:ea typeface="+mj-ea"/>
                <a:cs typeface="+mj-cs"/>
              </a:rPr>
              <a:t>… and What’s Our Role?</a:t>
            </a:r>
            <a:endParaRPr lang="en-US" dirty="0">
              <a:solidFill>
                <a:srgbClr val="3366FF"/>
              </a:solidFill>
              <a:ea typeface="+mj-ea"/>
              <a:cs typeface="+mj-cs"/>
            </a:endParaRPr>
          </a:p>
        </p:txBody>
      </p:sp>
      <p:sp>
        <p:nvSpPr>
          <p:cNvPr id="17411" name="Subtitle 5"/>
          <p:cNvSpPr>
            <a:spLocks noGrp="1"/>
          </p:cNvSpPr>
          <p:nvPr>
            <p:ph type="subTitle" idx="1"/>
          </p:nvPr>
        </p:nvSpPr>
        <p:spPr>
          <a:xfrm>
            <a:off x="685800" y="3611563"/>
            <a:ext cx="7772400" cy="1200150"/>
          </a:xfrm>
        </p:spPr>
        <p:txBody>
          <a:bodyPr anchor="ctr"/>
          <a:lstStyle/>
          <a:p>
            <a:pPr marR="0"/>
            <a:r>
              <a:rPr lang="en-US" dirty="0" smtClean="0"/>
              <a:t>John Richardson –</a:t>
            </a:r>
            <a:r>
              <a:rPr lang="en-US" sz="1800" dirty="0" smtClean="0"/>
              <a:t> Privacy &amp; Security Expert (&amp; Parent)</a:t>
            </a:r>
            <a:endParaRPr lang="en-US" sz="1800" dirty="0" smtClean="0"/>
          </a:p>
          <a:p>
            <a:pPr marR="0"/>
            <a:r>
              <a:rPr lang="en-US" dirty="0" smtClean="0"/>
              <a:t>January 21, 2009</a:t>
            </a:r>
            <a:endParaRPr lang="en-US" sz="1800" dirty="0" smtClean="0"/>
          </a:p>
        </p:txBody>
      </p:sp>
    </p:spTree>
  </p:cSld>
  <p:clrMapOvr>
    <a:masterClrMapping/>
  </p:clrMapOvr>
  <p:transition advTm="416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3887" indent="-514350">
              <a:buFont typeface="+mj-lt"/>
              <a:buAutoNum type="arabicPeriod"/>
            </a:pPr>
            <a:r>
              <a:rPr lang="en-US" dirty="0" smtClean="0"/>
              <a:t>Don’t Assume You Know</a:t>
            </a:r>
          </a:p>
          <a:p>
            <a:pPr marL="623887" indent="-514350">
              <a:buFont typeface="+mj-lt"/>
              <a:buAutoNum type="arabicPeriod"/>
            </a:pPr>
            <a:r>
              <a:rPr lang="en-US" dirty="0" smtClean="0"/>
              <a:t>Don’t Assume They Don’t Know</a:t>
            </a:r>
          </a:p>
          <a:p>
            <a:pPr marL="623887" indent="-514350">
              <a:buFont typeface="+mj-lt"/>
              <a:buAutoNum type="arabicPeriod"/>
            </a:pPr>
            <a:r>
              <a:rPr lang="en-US" dirty="0" smtClean="0"/>
              <a:t>They’re Smarter Than You</a:t>
            </a:r>
          </a:p>
          <a:p>
            <a:pPr marL="623887" indent="-514350">
              <a:buFont typeface="+mj-lt"/>
              <a:buAutoNum type="arabicPeriod"/>
            </a:pPr>
            <a:r>
              <a:rPr lang="en-US" dirty="0" smtClean="0"/>
              <a:t>They Won’t Always Tell the Truth</a:t>
            </a:r>
          </a:p>
          <a:p>
            <a:pPr marL="623887" indent="-514350">
              <a:buFont typeface="+mj-lt"/>
              <a:buAutoNum type="arabicPeriod"/>
            </a:pPr>
            <a:endParaRPr lang="en-US" dirty="0" smtClean="0"/>
          </a:p>
          <a:p>
            <a:pPr marL="623887" indent="-514350">
              <a:buFont typeface="+mj-lt"/>
              <a:buAutoNum type="arabicPeriod"/>
            </a:pPr>
            <a:r>
              <a:rPr lang="en-US" dirty="0" smtClean="0"/>
              <a:t>Move the PC to a Central Location</a:t>
            </a:r>
          </a:p>
          <a:p>
            <a:pPr marL="623887" indent="-514350">
              <a:buFont typeface="+mj-lt"/>
              <a:buAutoNum type="arabicPeriod"/>
            </a:pPr>
            <a:r>
              <a:rPr lang="en-US" dirty="0" smtClean="0"/>
              <a:t>Install Parental Control Software</a:t>
            </a:r>
          </a:p>
          <a:p>
            <a:pPr marL="623887" indent="-514350">
              <a:buFont typeface="+mj-lt"/>
              <a:buAutoNum type="arabicPeriod"/>
            </a:pPr>
            <a:r>
              <a:rPr lang="en-US" dirty="0" smtClean="0"/>
              <a:t>Be Yourself</a:t>
            </a:r>
          </a:p>
        </p:txBody>
      </p:sp>
      <p:sp>
        <p:nvSpPr>
          <p:cNvPr id="3" name="Title 2"/>
          <p:cNvSpPr>
            <a:spLocks noGrp="1"/>
          </p:cNvSpPr>
          <p:nvPr>
            <p:ph type="title"/>
          </p:nvPr>
        </p:nvSpPr>
        <p:spPr/>
        <p:txBody>
          <a:bodyPr>
            <a:normAutofit fontScale="90000"/>
          </a:bodyPr>
          <a:lstStyle/>
          <a:p>
            <a:r>
              <a:rPr lang="en-US" dirty="0" smtClean="0"/>
              <a:t>7 Rules for Social Networking Parents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Information Sources</a:t>
            </a:r>
          </a:p>
          <a:p>
            <a:r>
              <a:rPr lang="en-US" dirty="0" smtClean="0"/>
              <a:t>Quality of Information</a:t>
            </a:r>
          </a:p>
          <a:p>
            <a:r>
              <a:rPr lang="en-US" dirty="0" smtClean="0"/>
              <a:t>Dealing with Plagiarism</a:t>
            </a:r>
            <a:endParaRPr lang="en-US" dirty="0"/>
          </a:p>
        </p:txBody>
      </p:sp>
      <p:sp>
        <p:nvSpPr>
          <p:cNvPr id="3" name="Title 2"/>
          <p:cNvSpPr>
            <a:spLocks noGrp="1"/>
          </p:cNvSpPr>
          <p:nvPr>
            <p:ph type="title"/>
          </p:nvPr>
        </p:nvSpPr>
        <p:spPr/>
        <p:txBody>
          <a:bodyPr/>
          <a:lstStyle/>
          <a:p>
            <a:r>
              <a:rPr lang="en-US" dirty="0" smtClean="0"/>
              <a:t>Research</a:t>
            </a:r>
            <a:endParaRPr lang="en-US" dirty="0"/>
          </a:p>
        </p:txBody>
      </p:sp>
    </p:spTree>
  </p:cSld>
  <p:clrMapOvr>
    <a:masterClrMapping/>
  </p:clrMapOvr>
  <p:transition advTm="2669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Quiz:  What’s the first place kids turn to?</a:t>
            </a:r>
          </a:p>
          <a:p>
            <a:pPr lvl="1"/>
            <a:r>
              <a:rPr lang="en-US" dirty="0" smtClean="0"/>
              <a:t>Google</a:t>
            </a:r>
          </a:p>
          <a:p>
            <a:pPr lvl="1"/>
            <a:endParaRPr lang="en-US" dirty="0" smtClean="0"/>
          </a:p>
          <a:p>
            <a:r>
              <a:rPr lang="en-US" dirty="0" smtClean="0"/>
              <a:t>Is Wikipedia unreliable?</a:t>
            </a:r>
          </a:p>
          <a:p>
            <a:pPr lvl="1"/>
            <a:r>
              <a:rPr lang="en-US" dirty="0" smtClean="0"/>
              <a:t>Constant review &amp; updates differentiate it from print media</a:t>
            </a:r>
          </a:p>
          <a:p>
            <a:pPr lvl="1"/>
            <a:r>
              <a:rPr lang="en-US" i="1" dirty="0" smtClean="0"/>
              <a:t>Jimmy Wales' Wikipedia comes close to Britannica in terms of the accuracy of its science entries, a Nature investigation finds.</a:t>
            </a:r>
            <a:r>
              <a:rPr lang="en-US" dirty="0" smtClean="0"/>
              <a:t> – </a:t>
            </a:r>
            <a:r>
              <a:rPr lang="en-US" u="sng" dirty="0" smtClean="0"/>
              <a:t>Nature</a:t>
            </a:r>
            <a:r>
              <a:rPr lang="en-US" dirty="0" smtClean="0"/>
              <a:t>, </a:t>
            </a:r>
            <a:r>
              <a:rPr lang="en-US" sz="1800" dirty="0" smtClean="0"/>
              <a:t>December 2005, updated March 2006</a:t>
            </a:r>
            <a:endParaRPr lang="en-US" dirty="0"/>
          </a:p>
        </p:txBody>
      </p:sp>
      <p:sp>
        <p:nvSpPr>
          <p:cNvPr id="3" name="Title 2"/>
          <p:cNvSpPr>
            <a:spLocks noGrp="1"/>
          </p:cNvSpPr>
          <p:nvPr>
            <p:ph type="title"/>
          </p:nvPr>
        </p:nvSpPr>
        <p:spPr/>
        <p:txBody>
          <a:bodyPr/>
          <a:lstStyle/>
          <a:p>
            <a:r>
              <a:rPr lang="en-US" dirty="0" smtClean="0"/>
              <a:t>Research</a:t>
            </a:r>
            <a:endParaRPr lang="en-US" dirty="0"/>
          </a:p>
        </p:txBody>
      </p:sp>
    </p:spTree>
    <p:custDataLst>
      <p:tags r:id="rId1"/>
    </p:custDataLst>
  </p:cSld>
  <p:clrMapOvr>
    <a:masterClrMapping/>
  </p:clrMapOvr>
  <p:transition advTm="1846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and teach techniques for critical examination</a:t>
            </a:r>
          </a:p>
          <a:p>
            <a:r>
              <a:rPr lang="en-US" dirty="0" smtClean="0"/>
              <a:t>Lots of good material on this</a:t>
            </a:r>
          </a:p>
          <a:p>
            <a:pPr lvl="1"/>
            <a:r>
              <a:rPr lang="en-US" dirty="0" smtClean="0"/>
              <a:t>For example, aspects of web evaluation included</a:t>
            </a:r>
          </a:p>
          <a:p>
            <a:pPr lvl="2"/>
            <a:r>
              <a:rPr lang="en-US" dirty="0" smtClean="0"/>
              <a:t>Authorship , Perspectives, Publishing Body/Publisher, Coverage, Currency, Accuracy or Verifiability</a:t>
            </a:r>
          </a:p>
          <a:p>
            <a:pPr lvl="1"/>
            <a:r>
              <a:rPr lang="en-US" dirty="0" smtClean="0"/>
              <a:t>I started here: </a:t>
            </a:r>
          </a:p>
          <a:p>
            <a:pPr lvl="2"/>
            <a:r>
              <a:rPr lang="en-US" dirty="0" smtClean="0">
                <a:hlinkClick r:id="rId2"/>
              </a:rPr>
              <a:t>http://new.vawnet.org/category/index_pages.php?category_id=761</a:t>
            </a:r>
            <a:r>
              <a:rPr lang="en-US" dirty="0" smtClean="0"/>
              <a:t> </a:t>
            </a:r>
          </a:p>
        </p:txBody>
      </p:sp>
      <p:sp>
        <p:nvSpPr>
          <p:cNvPr id="3" name="Title 2"/>
          <p:cNvSpPr>
            <a:spLocks noGrp="1"/>
          </p:cNvSpPr>
          <p:nvPr>
            <p:ph type="title"/>
          </p:nvPr>
        </p:nvSpPr>
        <p:spPr/>
        <p:txBody>
          <a:bodyPr/>
          <a:lstStyle/>
          <a:p>
            <a:r>
              <a:rPr lang="en-US" dirty="0" smtClean="0"/>
              <a:t>Quality of Sources Online</a:t>
            </a:r>
            <a:endParaRPr lang="en-US" dirty="0"/>
          </a:p>
        </p:txBody>
      </p:sp>
    </p:spTree>
  </p:cSld>
  <p:clrMapOvr>
    <a:masterClrMapping/>
  </p:clrMapOvr>
  <p:transition advTm="63203"/>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8077200" cy="6871229"/>
          </a:xfrm>
          <a:prstGeom prst="rect">
            <a:avLst/>
          </a:prstGeom>
        </p:spPr>
      </p:pic>
    </p:spTree>
  </p:cSld>
  <p:clrMapOvr>
    <a:masterClrMapping/>
  </p:clrMapOvr>
  <p:transition advTm="4211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31393" cy="6248400"/>
          </a:xfrm>
          <a:prstGeom prst="rect">
            <a:avLst/>
          </a:prstGeom>
        </p:spPr>
      </p:pic>
    </p:spTree>
  </p:cSld>
  <p:clrMapOvr>
    <a:masterClrMapping/>
  </p:clrMapOvr>
  <p:transition advTm="5931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Effective use of searching techniques</a:t>
            </a:r>
          </a:p>
          <a:p>
            <a:pPr lvl="1"/>
            <a:r>
              <a:rPr lang="en-US" dirty="0" smtClean="0"/>
              <a:t>Specific keywords</a:t>
            </a:r>
          </a:p>
          <a:p>
            <a:pPr lvl="1"/>
            <a:r>
              <a:rPr lang="en-US" dirty="0" smtClean="0"/>
              <a:t>Mandatory marker ‘+’</a:t>
            </a:r>
          </a:p>
          <a:p>
            <a:pPr lvl="1"/>
            <a:r>
              <a:rPr lang="en-US" dirty="0" smtClean="0"/>
              <a:t>Advanced features like eliminating undesired overlaps</a:t>
            </a:r>
          </a:p>
          <a:p>
            <a:r>
              <a:rPr lang="en-US" dirty="0" smtClean="0"/>
              <a:t>Critical thinking / skeptical eye</a:t>
            </a:r>
          </a:p>
          <a:p>
            <a:r>
              <a:rPr lang="en-US" dirty="0" smtClean="0"/>
              <a:t>Using (and keeping track of) multiple sources</a:t>
            </a:r>
          </a:p>
          <a:p>
            <a:r>
              <a:rPr lang="en-US" dirty="0" smtClean="0"/>
              <a:t>Evaluating quality of sources</a:t>
            </a:r>
          </a:p>
          <a:p>
            <a:r>
              <a:rPr lang="en-US" dirty="0" smtClean="0"/>
              <a:t>Proper citations</a:t>
            </a:r>
          </a:p>
          <a:p>
            <a:r>
              <a:rPr lang="en-US" dirty="0" smtClean="0"/>
              <a:t>Clear coverage of plagiarism</a:t>
            </a:r>
          </a:p>
          <a:p>
            <a:pPr lvl="1"/>
            <a:r>
              <a:rPr lang="en-US" dirty="0" smtClean="0"/>
              <a:t>Including appropriate policies</a:t>
            </a:r>
            <a:endParaRPr lang="en-US" dirty="0"/>
          </a:p>
        </p:txBody>
      </p:sp>
      <p:sp>
        <p:nvSpPr>
          <p:cNvPr id="3" name="Title 2"/>
          <p:cNvSpPr>
            <a:spLocks noGrp="1"/>
          </p:cNvSpPr>
          <p:nvPr>
            <p:ph type="title"/>
          </p:nvPr>
        </p:nvSpPr>
        <p:spPr/>
        <p:txBody>
          <a:bodyPr>
            <a:normAutofit fontScale="90000"/>
          </a:bodyPr>
          <a:lstStyle/>
          <a:p>
            <a:r>
              <a:rPr lang="en-US" dirty="0" smtClean="0"/>
              <a:t>How might we guide researchers?</a:t>
            </a:r>
            <a:endParaRPr lang="en-US" dirty="0"/>
          </a:p>
        </p:txBody>
      </p:sp>
    </p:spTree>
  </p:cSld>
  <p:clrMapOvr>
    <a:masterClrMapping/>
  </p:clrMapOvr>
  <p:transition advTm="11153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23900"/>
            <a:ext cx="7696200" cy="990600"/>
          </a:xfrm>
        </p:spPr>
        <p:txBody>
          <a:bodyPr/>
          <a:lstStyle/>
          <a:p>
            <a:pPr algn="ctr">
              <a:buNone/>
            </a:pPr>
            <a:r>
              <a:rPr lang="en-US" sz="5400" dirty="0" smtClean="0"/>
              <a:t>Resources </a:t>
            </a:r>
            <a:r>
              <a:rPr lang="en-US" sz="5400" dirty="0" smtClean="0"/>
              <a:t>for Parents</a:t>
            </a:r>
            <a:endParaRPr lang="en-US" sz="5400" dirty="0"/>
          </a:p>
        </p:txBody>
      </p:sp>
      <p:sp>
        <p:nvSpPr>
          <p:cNvPr id="8" name="TextBox 7"/>
          <p:cNvSpPr txBox="1"/>
          <p:nvPr/>
        </p:nvSpPr>
        <p:spPr>
          <a:xfrm>
            <a:off x="3124200" y="4529772"/>
            <a:ext cx="4038600" cy="1200329"/>
          </a:xfrm>
          <a:prstGeom prst="rect">
            <a:avLst/>
          </a:prstGeom>
          <a:noFill/>
        </p:spPr>
        <p:txBody>
          <a:bodyPr wrap="square" rtlCol="0">
            <a:noAutofit/>
          </a:bodyPr>
          <a:lstStyle/>
          <a:p>
            <a:r>
              <a:rPr lang="en-US" b="1" dirty="0" smtClean="0"/>
              <a:t>John Richardson</a:t>
            </a:r>
          </a:p>
          <a:p>
            <a:pPr lvl="1"/>
            <a:r>
              <a:rPr lang="en-US" dirty="0" smtClean="0"/>
              <a:t>Security and Privacy Consultant</a:t>
            </a:r>
          </a:p>
          <a:p>
            <a:pPr lvl="1"/>
            <a:r>
              <a:rPr lang="en-US" dirty="0" smtClean="0"/>
              <a:t>Lumination, LLC</a:t>
            </a:r>
          </a:p>
          <a:p>
            <a:pPr lvl="1"/>
            <a:r>
              <a:rPr lang="en-US" dirty="0" smtClean="0">
                <a:hlinkClick r:id="rId2"/>
              </a:rPr>
              <a:t>jr@LuminationLLC.com</a:t>
            </a:r>
            <a:endParaRPr lang="en-US" dirty="0" smtClean="0"/>
          </a:p>
          <a:p>
            <a:endParaRPr lang="en-US" dirty="0"/>
          </a:p>
        </p:txBody>
      </p:sp>
      <p:sp>
        <p:nvSpPr>
          <p:cNvPr id="9" name="TextBox 8"/>
          <p:cNvSpPr txBox="1"/>
          <p:nvPr/>
        </p:nvSpPr>
        <p:spPr>
          <a:xfrm>
            <a:off x="3124200" y="4038600"/>
            <a:ext cx="2870497" cy="461665"/>
          </a:xfrm>
          <a:prstGeom prst="rect">
            <a:avLst/>
          </a:prstGeom>
          <a:noFill/>
        </p:spPr>
        <p:txBody>
          <a:bodyPr wrap="none" rtlCol="0">
            <a:spAutoFit/>
          </a:bodyPr>
          <a:lstStyle/>
          <a:p>
            <a:pPr algn="ctr"/>
            <a:r>
              <a:rPr lang="en-US" sz="2400" u="sng" dirty="0" smtClean="0"/>
              <a:t>Contact Information</a:t>
            </a:r>
          </a:p>
          <a:p>
            <a:pPr algn="ctr"/>
            <a:endParaRPr lang="en-US" sz="2400" dirty="0"/>
          </a:p>
        </p:txBody>
      </p:sp>
      <p:sp>
        <p:nvSpPr>
          <p:cNvPr id="10" name="Rectangle 9"/>
          <p:cNvSpPr/>
          <p:nvPr/>
        </p:nvSpPr>
        <p:spPr>
          <a:xfrm>
            <a:off x="152400" y="3810000"/>
            <a:ext cx="8839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2400" y="2209800"/>
            <a:ext cx="8839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609600" y="427038"/>
            <a:ext cx="8229600" cy="2430462"/>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ＭＳ Ｐゴシック" pitchFamily="-110" charset="-128"/>
              <a:cs typeface="ＭＳ Ｐゴシック" pitchFamily="-110" charset="-128"/>
            </a:endParaRPr>
          </a:p>
        </p:txBody>
      </p:sp>
      <p:sp>
        <p:nvSpPr>
          <p:cNvPr id="13" name="TextBox 12"/>
          <p:cNvSpPr txBox="1"/>
          <p:nvPr/>
        </p:nvSpPr>
        <p:spPr>
          <a:xfrm>
            <a:off x="1600200" y="2743200"/>
            <a:ext cx="6038507" cy="830997"/>
          </a:xfrm>
          <a:prstGeom prst="rect">
            <a:avLst/>
          </a:prstGeom>
          <a:noFill/>
        </p:spPr>
        <p:txBody>
          <a:bodyPr wrap="none" rtlCol="0">
            <a:spAutoFit/>
          </a:bodyPr>
          <a:lstStyle/>
          <a:p>
            <a:pPr algn="ctr"/>
            <a:r>
              <a:rPr lang="en-US" sz="2800" dirty="0" smtClean="0"/>
              <a:t>This Presentation is Available at:</a:t>
            </a:r>
          </a:p>
          <a:p>
            <a:pPr lvl="1" algn="ctr"/>
            <a:r>
              <a:rPr lang="en-US" sz="2000" dirty="0" smtClean="0">
                <a:hlinkClick r:id="rId3"/>
              </a:rPr>
              <a:t>http://web.mac.com/jwr_pdx/Site/Cyber_Safety.html</a:t>
            </a:r>
            <a:endParaRPr lang="en-US" sz="2400" dirty="0" smtClean="0"/>
          </a:p>
        </p:txBody>
      </p:sp>
    </p:spTree>
  </p:cSld>
  <p:clrMapOvr>
    <a:masterClrMapping/>
  </p:clrMapOvr>
  <p:transition advTm="418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Online ONLY in communal spaces</a:t>
            </a:r>
          </a:p>
          <a:p>
            <a:pPr lvl="1"/>
            <a:r>
              <a:rPr lang="en-US" sz="1600" dirty="0" smtClean="0"/>
              <a:t>No connected computers, including laptops using wireless, in bedrooms</a:t>
            </a:r>
          </a:p>
          <a:p>
            <a:r>
              <a:rPr lang="en-US" sz="2000" dirty="0" smtClean="0"/>
              <a:t>All computer use may be monitored</a:t>
            </a:r>
          </a:p>
          <a:p>
            <a:r>
              <a:rPr lang="en-US" sz="2000" dirty="0" smtClean="0"/>
              <a:t>Limit screen time (quantity and time-of-day)</a:t>
            </a:r>
          </a:p>
          <a:p>
            <a:pPr lvl="1"/>
            <a:r>
              <a:rPr lang="en-US" sz="1800" dirty="0" smtClean="0"/>
              <a:t>For ALL types of screens – TV, computer, IM, cell phone, games, </a:t>
            </a:r>
            <a:r>
              <a:rPr lang="en-US" sz="1800" dirty="0" err="1" smtClean="0"/>
              <a:t>iPod</a:t>
            </a:r>
            <a:endParaRPr lang="en-US" sz="1800" dirty="0" smtClean="0"/>
          </a:p>
          <a:p>
            <a:pPr lvl="1"/>
            <a:r>
              <a:rPr lang="en-US" sz="1800" dirty="0" smtClean="0"/>
              <a:t>Have rules for what must be completed before screen time</a:t>
            </a:r>
          </a:p>
          <a:p>
            <a:r>
              <a:rPr lang="en-US" sz="2000" dirty="0" smtClean="0"/>
              <a:t>Devices downstairs at bedtime – nothing in their room </a:t>
            </a:r>
          </a:p>
          <a:p>
            <a:r>
              <a:rPr lang="en-US" sz="2000" dirty="0" smtClean="0"/>
              <a:t>Allow Internet access only when parents are home</a:t>
            </a:r>
          </a:p>
          <a:p>
            <a:r>
              <a:rPr lang="en-US" sz="2000" dirty="0" smtClean="0"/>
              <a:t>Only communicate (e-mail, IM, TXT) with people you already know (in real life)</a:t>
            </a:r>
          </a:p>
          <a:p>
            <a:r>
              <a:rPr lang="en-US" sz="2000" dirty="0" smtClean="0"/>
              <a:t>Parents have a list of all accounts you use and all passwords</a:t>
            </a:r>
          </a:p>
          <a:p>
            <a:r>
              <a:rPr lang="en-US" sz="2000" dirty="0" smtClean="0"/>
              <a:t>Discuss list of sites they are allowed to visit</a:t>
            </a:r>
          </a:p>
        </p:txBody>
      </p:sp>
      <p:sp>
        <p:nvSpPr>
          <p:cNvPr id="3" name="Title 2"/>
          <p:cNvSpPr>
            <a:spLocks noGrp="1"/>
          </p:cNvSpPr>
          <p:nvPr>
            <p:ph type="title"/>
          </p:nvPr>
        </p:nvSpPr>
        <p:spPr/>
        <p:txBody>
          <a:bodyPr/>
          <a:lstStyle/>
          <a:p>
            <a:r>
              <a:rPr lang="en-US" smtClean="0"/>
              <a:t>Technology Policy Suggestions</a:t>
            </a:r>
            <a:endParaRPr lang="en-US" dirty="0"/>
          </a:p>
        </p:txBody>
      </p:sp>
    </p:spTree>
  </p:cSld>
  <p:clrMapOvr>
    <a:masterClrMapping/>
  </p:clrMapOvr>
  <p:transition advTm="76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457200" y="1417638"/>
            <a:ext cx="8229600" cy="4525962"/>
          </a:xfrm>
        </p:spPr>
        <p:txBody>
          <a:bodyPr/>
          <a:lstStyle/>
          <a:p>
            <a:r>
              <a:rPr lang="en-US" sz="2400" b="1" dirty="0" smtClean="0"/>
              <a:t>Before Screen Time…</a:t>
            </a:r>
          </a:p>
          <a:p>
            <a:pPr lvl="1"/>
            <a:r>
              <a:rPr lang="en-US" sz="2000" dirty="0" smtClean="0"/>
              <a:t>Today’s homework is finished</a:t>
            </a:r>
          </a:p>
          <a:p>
            <a:pPr lvl="1"/>
            <a:r>
              <a:rPr lang="en-US" sz="2000" dirty="0" smtClean="0"/>
              <a:t>Your homework &amp; notebook is in your backpack</a:t>
            </a:r>
          </a:p>
          <a:p>
            <a:pPr lvl="1"/>
            <a:r>
              <a:rPr lang="en-US" sz="2000" dirty="0" smtClean="0"/>
              <a:t>Your space at the table is cleaned up</a:t>
            </a:r>
          </a:p>
          <a:p>
            <a:pPr lvl="1"/>
            <a:r>
              <a:rPr lang="en-US" sz="2000" dirty="0" smtClean="0"/>
              <a:t>You have completed today’s household chores</a:t>
            </a:r>
          </a:p>
          <a:p>
            <a:pPr lvl="1"/>
            <a:r>
              <a:rPr lang="en-US" sz="2000" dirty="0" smtClean="0"/>
              <a:t>You are on schedule with any project you have (if no schedule, make one)</a:t>
            </a:r>
          </a:p>
          <a:p>
            <a:pPr lvl="1"/>
            <a:r>
              <a:rPr lang="en-US" sz="2000" dirty="0" smtClean="0"/>
              <a:t>Instrument practice is complete</a:t>
            </a:r>
          </a:p>
          <a:p>
            <a:pPr lvl="1"/>
            <a:r>
              <a:rPr lang="en-US" sz="2000" dirty="0" smtClean="0"/>
              <a:t>Your lunch box is by the sink (any trash thrown out)</a:t>
            </a:r>
          </a:p>
          <a:p>
            <a:pPr lvl="1"/>
            <a:r>
              <a:rPr lang="en-US" sz="2000" dirty="0" smtClean="0"/>
              <a:t>Your coat is hung up</a:t>
            </a:r>
          </a:p>
          <a:p>
            <a:pPr lvl="1"/>
            <a:r>
              <a:rPr lang="en-US" sz="2000" dirty="0" smtClean="0"/>
              <a:t>Your bed is made and clothes picked up</a:t>
            </a:r>
          </a:p>
          <a:p>
            <a:pPr lvl="1"/>
            <a:r>
              <a:rPr lang="en-US" sz="2000" dirty="0" smtClean="0"/>
              <a:t>It is BEFORE 8:00 on school nights (8:30 on non-school nights)</a:t>
            </a:r>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ea typeface="+mj-ea"/>
                <a:cs typeface="+mj-cs"/>
              </a:rPr>
              <a:t>Screen Time Checklist Suggestions</a:t>
            </a:r>
            <a:endParaRPr lang="en-US" dirty="0">
              <a:ea typeface="+mj-ea"/>
              <a:cs typeface="+mj-cs"/>
            </a:endParaRPr>
          </a:p>
        </p:txBody>
      </p:sp>
    </p:spTree>
  </p:cSld>
  <p:clrMapOvr>
    <a:masterClrMapping/>
  </p:clrMapOvr>
  <p:transition advTm="51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Provide awareness of technology and its impact on </a:t>
            </a:r>
            <a:r>
              <a:rPr lang="en-US" dirty="0" smtClean="0"/>
              <a:t>students</a:t>
            </a:r>
          </a:p>
          <a:p>
            <a:r>
              <a:rPr lang="en-US" dirty="0" smtClean="0"/>
              <a:t>Provide parents with an answer to the question “</a:t>
            </a:r>
            <a:r>
              <a:rPr lang="en-US" i="1" dirty="0" smtClean="0"/>
              <a:t>what can we do about it?</a:t>
            </a:r>
            <a:r>
              <a:rPr lang="en-US" dirty="0" smtClean="0"/>
              <a:t>”</a:t>
            </a:r>
            <a:endParaRPr lang="en-US" dirty="0" smtClean="0"/>
          </a:p>
        </p:txBody>
      </p:sp>
      <p:sp>
        <p:nvSpPr>
          <p:cNvPr id="3" name="Title 2"/>
          <p:cNvSpPr>
            <a:spLocks noGrp="1"/>
          </p:cNvSpPr>
          <p:nvPr>
            <p:ph type="title"/>
          </p:nvPr>
        </p:nvSpPr>
        <p:spPr/>
        <p:txBody>
          <a:bodyPr/>
          <a:lstStyle/>
          <a:p>
            <a:r>
              <a:rPr lang="en-US" dirty="0" smtClean="0"/>
              <a:t>Goals</a:t>
            </a:r>
            <a:endParaRPr lang="en-US" dirty="0"/>
          </a:p>
        </p:txBody>
      </p:sp>
    </p:spTree>
  </p:cSld>
  <p:clrMapOvr>
    <a:masterClrMapping/>
  </p:clrMapOvr>
  <p:transition advTm="55454"/>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143000"/>
            <a:ext cx="8229600" cy="4525962"/>
          </a:xfrm>
        </p:spPr>
        <p:txBody>
          <a:bodyPr/>
          <a:lstStyle/>
          <a:p>
            <a:r>
              <a:rPr lang="en-US" sz="1400" dirty="0" smtClean="0">
                <a:hlinkClick r:id="rId2"/>
              </a:rPr>
              <a:t>www.NetSmartz.org</a:t>
            </a:r>
            <a:r>
              <a:rPr lang="en-US" sz="1400" dirty="0" smtClean="0"/>
              <a:t>, </a:t>
            </a:r>
            <a:r>
              <a:rPr lang="en-US" sz="1400" dirty="0" smtClean="0">
                <a:hlinkClick r:id="rId3"/>
              </a:rPr>
              <a:t>www.NetSmartzKids.org</a:t>
            </a:r>
            <a:r>
              <a:rPr lang="en-US" sz="1400" dirty="0" smtClean="0"/>
              <a:t> -- Resources for educators, parents, kids on how to stay safe online.  Excellent presentations, videos, games, and more.</a:t>
            </a:r>
          </a:p>
          <a:p>
            <a:r>
              <a:rPr lang="en-US" sz="1400" dirty="0" smtClean="0">
                <a:hlinkClick r:id="rId4"/>
              </a:rPr>
              <a:t>www.netlingo.com</a:t>
            </a:r>
            <a:r>
              <a:rPr lang="en-US" sz="1400" dirty="0" smtClean="0"/>
              <a:t> -- Large list of net acronyms, including the top 50 parents should know</a:t>
            </a:r>
          </a:p>
          <a:p>
            <a:r>
              <a:rPr lang="en-US" sz="1400" dirty="0" smtClean="0">
                <a:hlinkClick r:id="rId5"/>
              </a:rPr>
              <a:t>www.cybertipline.com</a:t>
            </a:r>
            <a:r>
              <a:rPr lang="en-US" sz="1400" dirty="0" smtClean="0"/>
              <a:t> -- Run by the National Center for Missing and Exploited Children </a:t>
            </a:r>
          </a:p>
          <a:p>
            <a:pPr lvl="1"/>
            <a:r>
              <a:rPr lang="en-US" sz="1050" dirty="0" smtClean="0"/>
              <a:t>Parents can report online abuse --  good resources.</a:t>
            </a:r>
          </a:p>
          <a:p>
            <a:r>
              <a:rPr lang="en-US" sz="1400" dirty="0" smtClean="0">
                <a:hlinkClick r:id="rId6"/>
              </a:rPr>
              <a:t>www.SafeKids.com</a:t>
            </a:r>
            <a:r>
              <a:rPr lang="en-US" sz="1400" dirty="0" smtClean="0"/>
              <a:t> -- Cyber safety tips, stories, and news</a:t>
            </a:r>
          </a:p>
          <a:p>
            <a:r>
              <a:rPr lang="en-US" sz="1400" dirty="0" smtClean="0">
                <a:hlinkClick r:id="rId7"/>
              </a:rPr>
              <a:t>www.SafetyEd.org</a:t>
            </a:r>
            <a:r>
              <a:rPr lang="en-US" sz="1400" dirty="0" smtClean="0"/>
              <a:t> -- General safety stuff, including car, bike, and computer</a:t>
            </a:r>
          </a:p>
          <a:p>
            <a:r>
              <a:rPr lang="en-US" sz="1400" dirty="0" smtClean="0">
                <a:hlinkClick r:id="rId8"/>
              </a:rPr>
              <a:t>www.GetNetWise.org</a:t>
            </a:r>
            <a:r>
              <a:rPr lang="en-US" sz="1400" dirty="0" smtClean="0"/>
              <a:t> -- General internet safety for parents &amp; kids</a:t>
            </a:r>
          </a:p>
          <a:p>
            <a:r>
              <a:rPr lang="en-US" sz="1400" dirty="0" smtClean="0">
                <a:hlinkClick r:id="rId9"/>
              </a:rPr>
              <a:t>www.stopcyberbullying.org</a:t>
            </a:r>
            <a:r>
              <a:rPr lang="en-US" sz="1400" dirty="0" smtClean="0"/>
              <a:t> - For parents and kids on </a:t>
            </a:r>
            <a:r>
              <a:rPr lang="en-US" sz="1400" dirty="0" err="1" smtClean="0"/>
              <a:t>cyberbullying</a:t>
            </a:r>
            <a:endParaRPr lang="en-US" sz="1400" dirty="0" smtClean="0"/>
          </a:p>
          <a:p>
            <a:r>
              <a:rPr lang="en-US" sz="1400" dirty="0" smtClean="0">
                <a:hlinkClick r:id="rId10"/>
              </a:rPr>
              <a:t>www.ryanpatrickhalligan.org/cyberbullying.htm</a:t>
            </a:r>
            <a:r>
              <a:rPr lang="en-US" sz="1400" dirty="0" smtClean="0"/>
              <a:t> -- Father of student who committed suicide after being cyber-bullied</a:t>
            </a:r>
          </a:p>
          <a:p>
            <a:r>
              <a:rPr lang="en-US" sz="1400" dirty="0" smtClean="0">
                <a:hlinkClick r:id="rId11"/>
              </a:rPr>
              <a:t>www.speedofcreativity.org/resources/videos-for-pd/</a:t>
            </a:r>
            <a:r>
              <a:rPr lang="en-US" sz="1400" dirty="0" smtClean="0"/>
              <a:t> -- Lots of video examples to watch by yourself or with your child</a:t>
            </a:r>
          </a:p>
          <a:p>
            <a:r>
              <a:rPr lang="en-US" sz="1400" dirty="0" smtClean="0">
                <a:hlinkClick r:id="rId12"/>
              </a:rPr>
              <a:t>www.media-awareness.ca</a:t>
            </a:r>
            <a:r>
              <a:rPr lang="en-US" sz="1400" dirty="0" smtClean="0"/>
              <a:t> -- Good resources, including </a:t>
            </a:r>
            <a:r>
              <a:rPr lang="en-US" sz="1400" dirty="0" smtClean="0"/>
              <a:t>checklists</a:t>
            </a:r>
          </a:p>
          <a:p>
            <a:r>
              <a:rPr lang="en-US" sz="1400" dirty="0" smtClean="0">
                <a:hlinkClick r:id="rId13"/>
              </a:rPr>
              <a:t>www.plagiarism.org</a:t>
            </a:r>
            <a:r>
              <a:rPr lang="en-US" sz="1400" dirty="0" smtClean="0"/>
              <a:t> -- Definitions, discussion, resources on plagiarism</a:t>
            </a:r>
            <a:endParaRPr lang="en-US" sz="1400" dirty="0" smtClean="0"/>
          </a:p>
          <a:p>
            <a:endParaRPr lang="en-US" sz="1400" dirty="0" smtClean="0"/>
          </a:p>
          <a:p>
            <a:r>
              <a:rPr lang="en-US" sz="1400" b="1" i="1" dirty="0" err="1" smtClean="0"/>
              <a:t>MySpace</a:t>
            </a:r>
            <a:r>
              <a:rPr lang="en-US" sz="1400" b="1" i="1" dirty="0" smtClean="0"/>
              <a:t> Unraveled</a:t>
            </a:r>
            <a:r>
              <a:rPr lang="en-US" sz="1400" b="1" dirty="0" smtClean="0"/>
              <a:t>, </a:t>
            </a:r>
            <a:r>
              <a:rPr lang="en-US" sz="1400" dirty="0" smtClean="0"/>
              <a:t>Larry </a:t>
            </a:r>
            <a:r>
              <a:rPr lang="en-US" sz="1400" dirty="0" err="1" smtClean="0"/>
              <a:t>Magid</a:t>
            </a:r>
            <a:r>
              <a:rPr lang="en-US" sz="1400" dirty="0" smtClean="0"/>
              <a:t> and Anne </a:t>
            </a:r>
            <a:r>
              <a:rPr lang="en-US" sz="1400" dirty="0" err="1" smtClean="0"/>
              <a:t>Clooier</a:t>
            </a:r>
            <a:r>
              <a:rPr lang="en-US" sz="1400" dirty="0" smtClean="0"/>
              <a:t>, ISBN 0-321-48018-X</a:t>
            </a:r>
          </a:p>
          <a:p>
            <a:r>
              <a:rPr lang="en-US" sz="1400" b="1" i="1" dirty="0" smtClean="0"/>
              <a:t>Generation </a:t>
            </a:r>
            <a:r>
              <a:rPr lang="en-US" sz="1400" b="1" i="1" dirty="0" err="1" smtClean="0"/>
              <a:t>MySpace</a:t>
            </a:r>
            <a:r>
              <a:rPr lang="en-US" sz="1400" b="1" dirty="0" smtClean="0"/>
              <a:t>, </a:t>
            </a:r>
            <a:r>
              <a:rPr lang="en-US" sz="1400" dirty="0" smtClean="0"/>
              <a:t>Candice Kelsey</a:t>
            </a:r>
          </a:p>
          <a:p>
            <a:r>
              <a:rPr lang="en-US" sz="1400" b="1" i="1" dirty="0" smtClean="0"/>
              <a:t>Internet &amp; Computer Ethics for Kids</a:t>
            </a:r>
            <a:r>
              <a:rPr lang="en-US" sz="1400" b="1" dirty="0" smtClean="0"/>
              <a:t>, </a:t>
            </a:r>
            <a:r>
              <a:rPr lang="en-US" sz="1400" dirty="0" smtClean="0"/>
              <a:t>Winn </a:t>
            </a:r>
            <a:r>
              <a:rPr lang="en-US" sz="1400" dirty="0" err="1" smtClean="0"/>
              <a:t>Schwartau</a:t>
            </a:r>
            <a:r>
              <a:rPr lang="en-US" sz="1400" dirty="0" smtClean="0"/>
              <a:t>, ISBN 0-9628700-5-6</a:t>
            </a:r>
            <a:endParaRPr lang="en-US" sz="1400" b="1" dirty="0" smtClean="0"/>
          </a:p>
          <a:p>
            <a:endParaRPr lang="en-US" sz="1400" dirty="0" smtClean="0"/>
          </a:p>
          <a:p>
            <a:endParaRPr lang="en-US" sz="1400" dirty="0" smtClean="0"/>
          </a:p>
          <a:p>
            <a:endParaRPr lang="en-US" sz="1400" dirty="0" smtClean="0"/>
          </a:p>
          <a:p>
            <a:pPr lvl="1"/>
            <a:endParaRPr lang="en-US" sz="1400" dirty="0"/>
          </a:p>
        </p:txBody>
      </p:sp>
      <p:sp>
        <p:nvSpPr>
          <p:cNvPr id="7" name="Title 6"/>
          <p:cNvSpPr>
            <a:spLocks noGrp="1"/>
          </p:cNvSpPr>
          <p:nvPr>
            <p:ph type="title"/>
          </p:nvPr>
        </p:nvSpPr>
        <p:spPr/>
        <p:txBody>
          <a:bodyPr/>
          <a:lstStyle/>
          <a:p>
            <a:r>
              <a:rPr lang="en-US" dirty="0" smtClean="0"/>
              <a:t>Resources</a:t>
            </a:r>
            <a:endParaRPr lang="en-US" dirty="0"/>
          </a:p>
        </p:txBody>
      </p:sp>
    </p:spTree>
  </p:cSld>
  <p:clrMapOvr>
    <a:masterClrMapping/>
  </p:clrMapOvr>
  <p:transition advTm="95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fontAlgn="auto">
              <a:spcAft>
                <a:spcPts val="0"/>
              </a:spcAft>
              <a:defRPr/>
            </a:pPr>
            <a:r>
              <a:rPr lang="en-US" sz="3200" dirty="0" smtClean="0">
                <a:ea typeface="+mj-ea"/>
                <a:cs typeface="+mj-cs"/>
              </a:rPr>
              <a:t>Top 50 Concerning Internet Acronyms Parents Need to Know:</a:t>
            </a:r>
            <a:endParaRPr lang="en-US" sz="3200" dirty="0">
              <a:ea typeface="+mj-ea"/>
              <a:cs typeface="+mj-cs"/>
            </a:endParaRPr>
          </a:p>
        </p:txBody>
      </p:sp>
      <p:sp>
        <p:nvSpPr>
          <p:cNvPr id="67587" name="Content Placeholder 1"/>
          <p:cNvSpPr>
            <a:spLocks noGrp="1"/>
          </p:cNvSpPr>
          <p:nvPr>
            <p:ph sz="quarter" idx="2"/>
          </p:nvPr>
        </p:nvSpPr>
        <p:spPr>
          <a:xfrm>
            <a:off x="457200" y="1444625"/>
            <a:ext cx="4040188" cy="5032375"/>
          </a:xfrm>
          <a:ln>
            <a:prstDash val="solid"/>
          </a:ln>
        </p:spPr>
        <p:txBody>
          <a:bodyPr/>
          <a:lstStyle/>
          <a:p>
            <a:pPr>
              <a:spcBef>
                <a:spcPct val="0"/>
              </a:spcBef>
              <a:buFont typeface="Wingdings 3" pitchFamily="-110" charset="2"/>
              <a:buNone/>
            </a:pPr>
            <a:r>
              <a:rPr lang="en-US" sz="1200" smtClean="0"/>
              <a:t>  1. 8 - it refers to oral sex</a:t>
            </a:r>
          </a:p>
          <a:p>
            <a:pPr>
              <a:spcBef>
                <a:spcPct val="0"/>
              </a:spcBef>
              <a:buFont typeface="Wingdings 3" pitchFamily="-110" charset="2"/>
              <a:buNone/>
            </a:pPr>
            <a:r>
              <a:rPr lang="en-US" sz="1200" smtClean="0"/>
              <a:t>  2. 1337 - it means elite</a:t>
            </a:r>
          </a:p>
          <a:p>
            <a:pPr>
              <a:spcBef>
                <a:spcPct val="0"/>
              </a:spcBef>
              <a:buFont typeface="Wingdings 3" pitchFamily="-110" charset="2"/>
              <a:buNone/>
            </a:pPr>
            <a:r>
              <a:rPr lang="en-US" sz="1200" smtClean="0"/>
              <a:t>  3. 143 - it means I love you</a:t>
            </a:r>
          </a:p>
          <a:p>
            <a:pPr>
              <a:spcBef>
                <a:spcPct val="0"/>
              </a:spcBef>
              <a:buFont typeface="Wingdings 3" pitchFamily="-110" charset="2"/>
              <a:buNone/>
            </a:pPr>
            <a:r>
              <a:rPr lang="en-US" sz="1200" smtClean="0"/>
              <a:t>  4. 182 - it means I hate you</a:t>
            </a:r>
          </a:p>
          <a:p>
            <a:pPr>
              <a:spcBef>
                <a:spcPct val="0"/>
              </a:spcBef>
              <a:buFont typeface="Wingdings 3" pitchFamily="-110" charset="2"/>
              <a:buNone/>
            </a:pPr>
            <a:r>
              <a:rPr lang="en-US" sz="1200" smtClean="0"/>
              <a:t>  5. 459 - it also means I love you</a:t>
            </a:r>
          </a:p>
          <a:p>
            <a:pPr>
              <a:spcBef>
                <a:spcPct val="0"/>
              </a:spcBef>
              <a:buFont typeface="Wingdings 3" pitchFamily="-110" charset="2"/>
              <a:buNone/>
            </a:pPr>
            <a:r>
              <a:rPr lang="en-US" sz="1200" smtClean="0"/>
              <a:t>  6. 1174 - it means nude club</a:t>
            </a:r>
          </a:p>
          <a:p>
            <a:pPr>
              <a:spcBef>
                <a:spcPct val="0"/>
              </a:spcBef>
              <a:buFont typeface="Wingdings 3" pitchFamily="-110" charset="2"/>
              <a:buNone/>
            </a:pPr>
            <a:r>
              <a:rPr lang="en-US" sz="1200" smtClean="0"/>
              <a:t>  7. 420 - it refers to marijuana</a:t>
            </a:r>
          </a:p>
          <a:p>
            <a:pPr>
              <a:spcBef>
                <a:spcPct val="0"/>
              </a:spcBef>
              <a:buFont typeface="Wingdings 3" pitchFamily="-110" charset="2"/>
              <a:buNone/>
            </a:pPr>
            <a:r>
              <a:rPr lang="en-US" sz="1200" smtClean="0"/>
              <a:t>  8. ADR or addy - Address</a:t>
            </a:r>
          </a:p>
          <a:p>
            <a:pPr>
              <a:spcBef>
                <a:spcPct val="0"/>
              </a:spcBef>
              <a:buFont typeface="Wingdings 3" pitchFamily="-110" charset="2"/>
              <a:buNone/>
            </a:pPr>
            <a:r>
              <a:rPr lang="en-US" sz="1200" smtClean="0"/>
              <a:t>  9. ASL - Age/Sex/Location</a:t>
            </a:r>
          </a:p>
          <a:p>
            <a:pPr>
              <a:spcBef>
                <a:spcPct val="0"/>
              </a:spcBef>
              <a:buFont typeface="Wingdings 3" pitchFamily="-110" charset="2"/>
              <a:buNone/>
            </a:pPr>
            <a:r>
              <a:rPr lang="en-US" sz="1200" smtClean="0"/>
              <a:t> 10. banana - it means penis</a:t>
            </a:r>
          </a:p>
          <a:p>
            <a:pPr>
              <a:spcBef>
                <a:spcPct val="0"/>
              </a:spcBef>
              <a:buFont typeface="Wingdings 3" pitchFamily="-110" charset="2"/>
              <a:buNone/>
            </a:pPr>
            <a:r>
              <a:rPr lang="en-US" sz="1200" smtClean="0"/>
              <a:t> 11. CD9 - it means Code 9 = parents are around</a:t>
            </a:r>
          </a:p>
          <a:p>
            <a:pPr>
              <a:spcBef>
                <a:spcPct val="0"/>
              </a:spcBef>
              <a:buFont typeface="Wingdings 3" pitchFamily="-110" charset="2"/>
              <a:buNone/>
            </a:pPr>
            <a:r>
              <a:rPr lang="en-US" sz="1200" smtClean="0"/>
              <a:t> 12. DUM - Do You Masturbate?</a:t>
            </a:r>
          </a:p>
          <a:p>
            <a:pPr>
              <a:spcBef>
                <a:spcPct val="0"/>
              </a:spcBef>
              <a:buFont typeface="Wingdings 3" pitchFamily="-110" charset="2"/>
              <a:buNone/>
            </a:pPr>
            <a:r>
              <a:rPr lang="en-US" sz="1200" smtClean="0"/>
              <a:t> 13. DUSL - Do You Scream Loud?</a:t>
            </a:r>
          </a:p>
          <a:p>
            <a:pPr>
              <a:spcBef>
                <a:spcPct val="0"/>
              </a:spcBef>
              <a:buFont typeface="Wingdings 3" pitchFamily="-110" charset="2"/>
              <a:buNone/>
            </a:pPr>
            <a:r>
              <a:rPr lang="en-US" sz="1200" smtClean="0"/>
              <a:t> 14. FB - F*** Buddy</a:t>
            </a:r>
          </a:p>
          <a:p>
            <a:pPr>
              <a:spcBef>
                <a:spcPct val="0"/>
              </a:spcBef>
              <a:buFont typeface="Wingdings 3" pitchFamily="-110" charset="2"/>
              <a:buNone/>
            </a:pPr>
            <a:r>
              <a:rPr lang="en-US" sz="1200" smtClean="0"/>
              <a:t> 15. FMLTWIA - F*** Me Like The Whore I Am</a:t>
            </a:r>
          </a:p>
          <a:p>
            <a:pPr>
              <a:spcBef>
                <a:spcPct val="0"/>
              </a:spcBef>
              <a:buFont typeface="Wingdings 3" pitchFamily="-110" charset="2"/>
              <a:buNone/>
            </a:pPr>
            <a:r>
              <a:rPr lang="en-US" sz="1200" smtClean="0"/>
              <a:t> 16. FOL - Fond Of Leather</a:t>
            </a:r>
          </a:p>
          <a:p>
            <a:pPr>
              <a:spcBef>
                <a:spcPct val="0"/>
              </a:spcBef>
              <a:buFont typeface="Wingdings 3" pitchFamily="-110" charset="2"/>
              <a:buNone/>
            </a:pPr>
            <a:r>
              <a:rPr lang="en-US" sz="1200" smtClean="0"/>
              <a:t> 17. GNOC - Get Naked On Cam (webcam)</a:t>
            </a:r>
          </a:p>
          <a:p>
            <a:pPr>
              <a:spcBef>
                <a:spcPct val="0"/>
              </a:spcBef>
              <a:buFont typeface="Wingdings 3" pitchFamily="-110" charset="2"/>
              <a:buNone/>
            </a:pPr>
            <a:r>
              <a:rPr lang="en-US" sz="1200" smtClean="0"/>
              <a:t> 18. GYPO - Get Your Pants Off</a:t>
            </a:r>
          </a:p>
          <a:p>
            <a:pPr>
              <a:spcBef>
                <a:spcPct val="0"/>
              </a:spcBef>
              <a:buFont typeface="Wingdings 3" pitchFamily="-110" charset="2"/>
              <a:buNone/>
            </a:pPr>
            <a:r>
              <a:rPr lang="en-US" sz="1200" smtClean="0"/>
              <a:t> 19. IAYM - I Am Your Master</a:t>
            </a:r>
          </a:p>
          <a:p>
            <a:pPr>
              <a:spcBef>
                <a:spcPct val="0"/>
              </a:spcBef>
              <a:buFont typeface="Wingdings 3" pitchFamily="-110" charset="2"/>
              <a:buNone/>
            </a:pPr>
            <a:r>
              <a:rPr lang="en-US" sz="1200" smtClean="0"/>
              <a:t> 20. IF/IB - In the Front or In the Back</a:t>
            </a:r>
          </a:p>
          <a:p>
            <a:pPr>
              <a:spcBef>
                <a:spcPct val="0"/>
              </a:spcBef>
              <a:buFont typeface="Wingdings 3" pitchFamily="-110" charset="2"/>
              <a:buNone/>
            </a:pPr>
            <a:r>
              <a:rPr lang="en-US" sz="1200" smtClean="0"/>
              <a:t> 21. IIT - Is It Tight?</a:t>
            </a:r>
          </a:p>
          <a:p>
            <a:pPr>
              <a:spcBef>
                <a:spcPct val="0"/>
              </a:spcBef>
              <a:buFont typeface="Wingdings 3" pitchFamily="-110" charset="2"/>
              <a:buNone/>
            </a:pPr>
            <a:r>
              <a:rPr lang="en-US" sz="1200" smtClean="0"/>
              <a:t> 22. ILF/MD - I Love Female/Male Dominance</a:t>
            </a:r>
          </a:p>
          <a:p>
            <a:pPr>
              <a:spcBef>
                <a:spcPct val="0"/>
              </a:spcBef>
              <a:buFont typeface="Wingdings 3" pitchFamily="-110" charset="2"/>
              <a:buNone/>
            </a:pPr>
            <a:r>
              <a:rPr lang="en-US" sz="1200" smtClean="0"/>
              <a:t> 23. IMEZRU - I Am Easy, Are You?</a:t>
            </a:r>
          </a:p>
          <a:p>
            <a:pPr>
              <a:spcBef>
                <a:spcPct val="0"/>
              </a:spcBef>
              <a:buFont typeface="Wingdings 3" pitchFamily="-110" charset="2"/>
              <a:buNone/>
            </a:pPr>
            <a:r>
              <a:rPr lang="en-US" sz="1200" smtClean="0"/>
              <a:t> 24. IWSN - I Want Sex Now</a:t>
            </a:r>
          </a:p>
          <a:p>
            <a:pPr>
              <a:spcBef>
                <a:spcPct val="0"/>
              </a:spcBef>
              <a:buFont typeface="Wingdings 3" pitchFamily="-110" charset="2"/>
              <a:buNone/>
            </a:pPr>
            <a:r>
              <a:rPr lang="en-US" sz="1200" smtClean="0"/>
              <a:t> 25. J/O - Jerking Off</a:t>
            </a:r>
          </a:p>
        </p:txBody>
      </p:sp>
      <p:sp>
        <p:nvSpPr>
          <p:cNvPr id="67588" name="Content Placeholder 10"/>
          <p:cNvSpPr>
            <a:spLocks noGrp="1"/>
          </p:cNvSpPr>
          <p:nvPr>
            <p:ph sz="quarter" idx="4"/>
          </p:nvPr>
        </p:nvSpPr>
        <p:spPr>
          <a:xfrm>
            <a:off x="4645025" y="1444625"/>
            <a:ext cx="4041775" cy="5032375"/>
          </a:xfrm>
          <a:ln>
            <a:prstDash val="solid"/>
          </a:ln>
        </p:spPr>
        <p:txBody>
          <a:bodyPr/>
          <a:lstStyle/>
          <a:p>
            <a:pPr>
              <a:spcBef>
                <a:spcPct val="0"/>
              </a:spcBef>
              <a:buFont typeface="Wingdings 3" pitchFamily="-110" charset="2"/>
              <a:buNone/>
            </a:pPr>
            <a:r>
              <a:rPr lang="en-US" sz="1200" smtClean="0"/>
              <a:t>26. KFY - Kiss For You</a:t>
            </a:r>
          </a:p>
          <a:p>
            <a:pPr>
              <a:spcBef>
                <a:spcPct val="0"/>
              </a:spcBef>
              <a:buFont typeface="Wingdings 3" pitchFamily="-110" charset="2"/>
              <a:buNone/>
            </a:pPr>
            <a:r>
              <a:rPr lang="en-US" sz="1200" smtClean="0"/>
              <a:t>27. kitty - it means vagina</a:t>
            </a:r>
          </a:p>
          <a:p>
            <a:pPr>
              <a:spcBef>
                <a:spcPct val="0"/>
              </a:spcBef>
              <a:buFont typeface="Wingdings 3" pitchFamily="-110" charset="2"/>
              <a:buNone/>
            </a:pPr>
            <a:r>
              <a:rPr lang="en-US" sz="1200" smtClean="0"/>
              <a:t>28. KPC - Keeping Parents Clueless</a:t>
            </a:r>
          </a:p>
          <a:p>
            <a:pPr>
              <a:spcBef>
                <a:spcPct val="0"/>
              </a:spcBef>
              <a:buFont typeface="Wingdings 3" pitchFamily="-110" charset="2"/>
              <a:buNone/>
            </a:pPr>
            <a:r>
              <a:rPr lang="en-US" sz="1200" smtClean="0"/>
              <a:t>29. LMIRL - Let's Meet In Real Life</a:t>
            </a:r>
          </a:p>
          <a:p>
            <a:pPr>
              <a:spcBef>
                <a:spcPct val="0"/>
              </a:spcBef>
              <a:buFont typeface="Wingdings 3" pitchFamily="-110" charset="2"/>
              <a:buNone/>
            </a:pPr>
            <a:r>
              <a:rPr lang="en-US" sz="1200" smtClean="0"/>
              <a:t>30. MOOS - Member(s) Of the Opposite Sex</a:t>
            </a:r>
          </a:p>
          <a:p>
            <a:pPr>
              <a:spcBef>
                <a:spcPct val="0"/>
              </a:spcBef>
              <a:buFont typeface="Wingdings 3" pitchFamily="-110" charset="2"/>
              <a:buNone/>
            </a:pPr>
            <a:r>
              <a:rPr lang="en-US" sz="1200" smtClean="0"/>
              <a:t>31. MOSS or MOTSS - Member(s) Of The Same Sex</a:t>
            </a:r>
          </a:p>
          <a:p>
            <a:pPr>
              <a:spcBef>
                <a:spcPct val="0"/>
              </a:spcBef>
              <a:buFont typeface="Wingdings 3" pitchFamily="-110" charset="2"/>
              <a:buNone/>
            </a:pPr>
            <a:r>
              <a:rPr lang="en-US" sz="1200" smtClean="0"/>
              <a:t>32. MorF - Male or Female</a:t>
            </a:r>
          </a:p>
          <a:p>
            <a:pPr>
              <a:spcBef>
                <a:spcPct val="0"/>
              </a:spcBef>
              <a:buFont typeface="Wingdings 3" pitchFamily="-110" charset="2"/>
              <a:buNone/>
            </a:pPr>
            <a:r>
              <a:rPr lang="en-US" sz="1200" smtClean="0"/>
              <a:t>33. MOS - Mom Over Shoulder</a:t>
            </a:r>
          </a:p>
          <a:p>
            <a:pPr>
              <a:spcBef>
                <a:spcPct val="0"/>
              </a:spcBef>
              <a:buFont typeface="Wingdings 3" pitchFamily="-110" charset="2"/>
              <a:buNone/>
            </a:pPr>
            <a:r>
              <a:rPr lang="en-US" sz="1200" smtClean="0"/>
              <a:t>34. MPFB - My Personal F*** Buddy</a:t>
            </a:r>
          </a:p>
          <a:p>
            <a:pPr>
              <a:spcBef>
                <a:spcPct val="0"/>
              </a:spcBef>
              <a:buFont typeface="Wingdings 3" pitchFamily="-110" charset="2"/>
              <a:buNone/>
            </a:pPr>
            <a:r>
              <a:rPr lang="en-US" sz="1200" smtClean="0"/>
              <a:t>35. NALOPKT - Not A Lot Of People Know That</a:t>
            </a:r>
          </a:p>
          <a:p>
            <a:pPr>
              <a:spcBef>
                <a:spcPct val="0"/>
              </a:spcBef>
              <a:buFont typeface="Wingdings 3" pitchFamily="-110" charset="2"/>
              <a:buNone/>
            </a:pPr>
            <a:r>
              <a:rPr lang="en-US" sz="1200" smtClean="0"/>
              <a:t>36. NIFOC - Nude In Front Of Computer</a:t>
            </a:r>
          </a:p>
          <a:p>
            <a:pPr>
              <a:spcBef>
                <a:spcPct val="0"/>
              </a:spcBef>
              <a:buFont typeface="Wingdings 3" pitchFamily="-110" charset="2"/>
              <a:buNone/>
            </a:pPr>
            <a:r>
              <a:rPr lang="en-US" sz="1200" smtClean="0"/>
              <a:t>37. NMU - Not Much, You?</a:t>
            </a:r>
          </a:p>
          <a:p>
            <a:pPr>
              <a:spcBef>
                <a:spcPct val="0"/>
              </a:spcBef>
              <a:buFont typeface="Wingdings 3" pitchFamily="-110" charset="2"/>
              <a:buNone/>
            </a:pPr>
            <a:r>
              <a:rPr lang="en-US" sz="1200" smtClean="0"/>
              <a:t>38. P911 - Parent Alert</a:t>
            </a:r>
          </a:p>
          <a:p>
            <a:pPr>
              <a:spcBef>
                <a:spcPct val="0"/>
              </a:spcBef>
              <a:buFont typeface="Wingdings 3" pitchFamily="-110" charset="2"/>
              <a:buNone/>
            </a:pPr>
            <a:r>
              <a:rPr lang="en-US" sz="1200" smtClean="0"/>
              <a:t>39. PAL - Parents Are Listening</a:t>
            </a:r>
          </a:p>
          <a:p>
            <a:pPr>
              <a:spcBef>
                <a:spcPct val="0"/>
              </a:spcBef>
              <a:buFont typeface="Wingdings 3" pitchFamily="-110" charset="2"/>
              <a:buNone/>
            </a:pPr>
            <a:r>
              <a:rPr lang="en-US" sz="1200" smtClean="0"/>
              <a:t>40. PAW - Parents Are Watching</a:t>
            </a:r>
          </a:p>
          <a:p>
            <a:pPr>
              <a:spcBef>
                <a:spcPct val="0"/>
              </a:spcBef>
              <a:buFont typeface="Wingdings 3" pitchFamily="-110" charset="2"/>
              <a:buNone/>
            </a:pPr>
            <a:r>
              <a:rPr lang="en-US" sz="1200" smtClean="0"/>
              <a:t>41. PIR - Parent In Room</a:t>
            </a:r>
          </a:p>
          <a:p>
            <a:pPr>
              <a:spcBef>
                <a:spcPct val="0"/>
              </a:spcBef>
              <a:buFont typeface="Wingdings 3" pitchFamily="-110" charset="2"/>
              <a:buNone/>
            </a:pPr>
            <a:r>
              <a:rPr lang="en-US" sz="1200" smtClean="0"/>
              <a:t>42. POS - Parent Over Shoulder</a:t>
            </a:r>
          </a:p>
          <a:p>
            <a:pPr>
              <a:spcBef>
                <a:spcPct val="0"/>
              </a:spcBef>
              <a:buFont typeface="Wingdings 3" pitchFamily="-110" charset="2"/>
              <a:buNone/>
            </a:pPr>
            <a:r>
              <a:rPr lang="en-US" sz="1200" smtClean="0"/>
              <a:t>43. PRON – Porn</a:t>
            </a:r>
          </a:p>
          <a:p>
            <a:pPr>
              <a:spcBef>
                <a:spcPct val="0"/>
              </a:spcBef>
              <a:buFont typeface="Wingdings 3" pitchFamily="-110" charset="2"/>
              <a:buNone/>
            </a:pPr>
            <a:r>
              <a:rPr lang="en-US" sz="1200" smtClean="0"/>
              <a:t>44. Q2C - Quick To Cum</a:t>
            </a:r>
          </a:p>
          <a:p>
            <a:pPr>
              <a:spcBef>
                <a:spcPct val="0"/>
              </a:spcBef>
              <a:buFont typeface="Wingdings 3" pitchFamily="-110" charset="2"/>
              <a:buNone/>
            </a:pPr>
            <a:r>
              <a:rPr lang="en-US" sz="1200" smtClean="0"/>
              <a:t>45. RU/18 - Are You Over 18?</a:t>
            </a:r>
          </a:p>
          <a:p>
            <a:pPr>
              <a:spcBef>
                <a:spcPct val="0"/>
              </a:spcBef>
              <a:buFont typeface="Wingdings 3" pitchFamily="-110" charset="2"/>
              <a:buNone/>
            </a:pPr>
            <a:r>
              <a:rPr lang="en-US" sz="1200" smtClean="0"/>
              <a:t>46. RUH - Are You Horny?</a:t>
            </a:r>
          </a:p>
          <a:p>
            <a:pPr>
              <a:spcBef>
                <a:spcPct val="0"/>
              </a:spcBef>
              <a:buFont typeface="Wingdings 3" pitchFamily="-110" charset="2"/>
              <a:buNone/>
            </a:pPr>
            <a:r>
              <a:rPr lang="en-US" sz="1200" smtClean="0"/>
              <a:t>47. S2R - Send To Recieve (pictures)</a:t>
            </a:r>
          </a:p>
          <a:p>
            <a:pPr>
              <a:spcBef>
                <a:spcPct val="0"/>
              </a:spcBef>
              <a:buFont typeface="Wingdings 3" pitchFamily="-110" charset="2"/>
              <a:buNone/>
            </a:pPr>
            <a:r>
              <a:rPr lang="en-US" sz="1200" smtClean="0"/>
              <a:t>48. SorG - Straight or Gay</a:t>
            </a:r>
          </a:p>
          <a:p>
            <a:pPr>
              <a:spcBef>
                <a:spcPct val="0"/>
              </a:spcBef>
              <a:buFont typeface="Wingdings 3" pitchFamily="-110" charset="2"/>
              <a:buNone/>
            </a:pPr>
            <a:r>
              <a:rPr lang="en-US" sz="1200" smtClean="0"/>
              <a:t>49. TDTM - Talk Dirty To Me</a:t>
            </a:r>
          </a:p>
          <a:p>
            <a:pPr>
              <a:spcBef>
                <a:spcPct val="0"/>
              </a:spcBef>
              <a:buFont typeface="Wingdings 3" pitchFamily="-110" charset="2"/>
              <a:buNone/>
            </a:pPr>
            <a:r>
              <a:rPr lang="en-US" sz="1200" smtClean="0"/>
              <a:t>50. WYCM - Will You Call Me?</a:t>
            </a:r>
          </a:p>
          <a:p>
            <a:pPr>
              <a:spcBef>
                <a:spcPct val="0"/>
              </a:spcBef>
              <a:buFont typeface="Wingdings 3" pitchFamily="-110" charset="2"/>
              <a:buNone/>
            </a:pPr>
            <a:endParaRPr lang="en-US" sz="1200" smtClean="0"/>
          </a:p>
        </p:txBody>
      </p:sp>
      <p:sp>
        <p:nvSpPr>
          <p:cNvPr id="5" name="Rectangle 4"/>
          <p:cNvSpPr/>
          <p:nvPr/>
        </p:nvSpPr>
        <p:spPr>
          <a:xfrm>
            <a:off x="4497388" y="6191250"/>
            <a:ext cx="4498975" cy="571500"/>
          </a:xfrm>
          <a:prstGeom prst="rect">
            <a:avLst/>
          </a:prstGeom>
          <a:solidFill>
            <a:schemeClr val="accent2">
              <a:alpha val="79000"/>
            </a:schemeClr>
          </a:solidFill>
        </p:spPr>
        <p:txBody>
          <a:bodyPr/>
          <a:lstStyle/>
          <a:p>
            <a:pPr algn="ctr" fontAlgn="auto">
              <a:spcBef>
                <a:spcPts val="0"/>
              </a:spcBef>
              <a:spcAft>
                <a:spcPts val="0"/>
              </a:spcAft>
              <a:defRPr/>
            </a:pPr>
            <a:r>
              <a:rPr lang="en-US" sz="2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n-lt"/>
                <a:ea typeface="+mn-ea"/>
                <a:cs typeface="+mn-cs"/>
              </a:rPr>
              <a:t>For Mature Audiences</a:t>
            </a:r>
          </a:p>
        </p:txBody>
      </p:sp>
    </p:spTree>
  </p:cSld>
  <p:clrMapOvr>
    <a:masterClrMapping/>
  </p:clrMapOvr>
  <p:transition advTm="155"/>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365760" indent="-256032" fontAlgn="auto">
              <a:spcAft>
                <a:spcPts val="0"/>
              </a:spcAft>
              <a:buFont typeface="Wingdings 3"/>
              <a:buChar char=""/>
              <a:defRPr/>
            </a:pPr>
            <a:r>
              <a:rPr lang="en-US" dirty="0" smtClean="0">
                <a:ea typeface="+mn-ea"/>
                <a:cs typeface="+mn-cs"/>
              </a:rPr>
              <a:t>Tools &amp; Maintenance</a:t>
            </a:r>
          </a:p>
          <a:p>
            <a:pPr marL="621792" lvl="1" fontAlgn="auto">
              <a:spcBef>
                <a:spcPts val="324"/>
              </a:spcBef>
              <a:spcAft>
                <a:spcPts val="0"/>
              </a:spcAft>
              <a:buFont typeface="Verdana"/>
              <a:buChar char="◦"/>
              <a:defRPr/>
            </a:pPr>
            <a:r>
              <a:rPr lang="en-US" dirty="0" smtClean="0">
                <a:ea typeface="+mn-ea"/>
              </a:rPr>
              <a:t>Anti-virus</a:t>
            </a:r>
          </a:p>
          <a:p>
            <a:pPr marL="621792" lvl="1" fontAlgn="auto">
              <a:spcBef>
                <a:spcPts val="324"/>
              </a:spcBef>
              <a:spcAft>
                <a:spcPts val="0"/>
              </a:spcAft>
              <a:buFont typeface="Verdana"/>
              <a:buChar char="◦"/>
              <a:defRPr/>
            </a:pPr>
            <a:r>
              <a:rPr lang="en-US" dirty="0" smtClean="0">
                <a:ea typeface="+mn-ea"/>
              </a:rPr>
              <a:t>Firewall</a:t>
            </a:r>
          </a:p>
          <a:p>
            <a:pPr marL="621792" lvl="1" fontAlgn="auto">
              <a:spcBef>
                <a:spcPts val="324"/>
              </a:spcBef>
              <a:spcAft>
                <a:spcPts val="0"/>
              </a:spcAft>
              <a:buFont typeface="Verdana"/>
              <a:buChar char="◦"/>
              <a:defRPr/>
            </a:pPr>
            <a:r>
              <a:rPr lang="en-US" dirty="0" smtClean="0">
                <a:ea typeface="+mn-ea"/>
              </a:rPr>
              <a:t>Up-to-date software</a:t>
            </a:r>
          </a:p>
          <a:p>
            <a:pPr marL="859536" lvl="2" fontAlgn="auto">
              <a:spcAft>
                <a:spcPts val="0"/>
              </a:spcAft>
              <a:buFont typeface="Wingdings 2"/>
              <a:buChar char=""/>
              <a:defRPr/>
            </a:pPr>
            <a:r>
              <a:rPr lang="en-US" dirty="0" smtClean="0">
                <a:ea typeface="+mn-ea"/>
              </a:rPr>
              <a:t>Operating system, Java, Adobe, Office tools</a:t>
            </a:r>
          </a:p>
          <a:p>
            <a:pPr marL="621792" lvl="1" fontAlgn="auto">
              <a:spcBef>
                <a:spcPts val="324"/>
              </a:spcBef>
              <a:spcAft>
                <a:spcPts val="0"/>
              </a:spcAft>
              <a:buFont typeface="Verdana"/>
              <a:buChar char="◦"/>
              <a:defRPr/>
            </a:pPr>
            <a:r>
              <a:rPr lang="en-US" dirty="0" smtClean="0">
                <a:ea typeface="+mn-ea"/>
              </a:rPr>
              <a:t>Subscriptions</a:t>
            </a:r>
          </a:p>
          <a:p>
            <a:pPr marL="621792" lvl="1" fontAlgn="auto">
              <a:spcBef>
                <a:spcPts val="324"/>
              </a:spcBef>
              <a:spcAft>
                <a:spcPts val="0"/>
              </a:spcAft>
              <a:buFont typeface="Verdana"/>
              <a:buChar char="◦"/>
              <a:defRPr/>
            </a:pPr>
            <a:r>
              <a:rPr lang="en-US" dirty="0" smtClean="0">
                <a:ea typeface="+mn-ea"/>
              </a:rPr>
              <a:t>Tiered email accounts</a:t>
            </a:r>
          </a:p>
          <a:p>
            <a:pPr marL="365760" indent="-256032" fontAlgn="auto">
              <a:spcAft>
                <a:spcPts val="0"/>
              </a:spcAft>
              <a:buFont typeface="Wingdings 3"/>
              <a:buChar char=""/>
              <a:defRPr/>
            </a:pPr>
            <a:r>
              <a:rPr lang="en-US" dirty="0" smtClean="0">
                <a:ea typeface="+mn-ea"/>
                <a:cs typeface="+mn-cs"/>
              </a:rPr>
              <a:t>Netiquette</a:t>
            </a:r>
          </a:p>
          <a:p>
            <a:pPr marL="621792" lvl="1" fontAlgn="auto">
              <a:spcBef>
                <a:spcPts val="324"/>
              </a:spcBef>
              <a:spcAft>
                <a:spcPts val="0"/>
              </a:spcAft>
              <a:buFont typeface="Verdana"/>
              <a:buChar char="◦"/>
              <a:defRPr/>
            </a:pPr>
            <a:r>
              <a:rPr lang="en-US" dirty="0" smtClean="0">
                <a:ea typeface="+mn-ea"/>
              </a:rPr>
              <a:t>Don't send a message when you're angry -- write but don't send if you must.</a:t>
            </a:r>
          </a:p>
          <a:p>
            <a:pPr marL="621792" lvl="1" fontAlgn="auto">
              <a:spcBef>
                <a:spcPts val="324"/>
              </a:spcBef>
              <a:spcAft>
                <a:spcPts val="0"/>
              </a:spcAft>
              <a:buFont typeface="Verdana"/>
              <a:buChar char="◦"/>
              <a:defRPr/>
            </a:pPr>
            <a:r>
              <a:rPr lang="en-US" dirty="0" smtClean="0">
                <a:ea typeface="+mn-ea"/>
              </a:rPr>
              <a:t>Don't forward nasty messages</a:t>
            </a:r>
          </a:p>
          <a:p>
            <a:pPr marL="621792" lvl="1" fontAlgn="auto">
              <a:spcBef>
                <a:spcPts val="324"/>
              </a:spcBef>
              <a:spcAft>
                <a:spcPts val="0"/>
              </a:spcAft>
              <a:buFont typeface="Verdana"/>
              <a:buChar char="◦"/>
              <a:defRPr/>
            </a:pPr>
            <a:r>
              <a:rPr lang="en-US" dirty="0" smtClean="0">
                <a:ea typeface="+mn-ea"/>
              </a:rPr>
              <a:t>Only forward with permission</a:t>
            </a:r>
          </a:p>
          <a:p>
            <a:pPr marL="621792" lvl="1" fontAlgn="auto">
              <a:spcBef>
                <a:spcPts val="324"/>
              </a:spcBef>
              <a:spcAft>
                <a:spcPts val="0"/>
              </a:spcAft>
              <a:buFont typeface="Verdana"/>
              <a:buChar char="◦"/>
              <a:defRPr/>
            </a:pPr>
            <a:r>
              <a:rPr lang="en-US" dirty="0" smtClean="0">
                <a:ea typeface="+mn-ea"/>
              </a:rPr>
              <a:t>Address list minimization</a:t>
            </a:r>
          </a:p>
          <a:p>
            <a:pPr marL="621792" lvl="1" fontAlgn="auto">
              <a:spcBef>
                <a:spcPts val="324"/>
              </a:spcBef>
              <a:spcAft>
                <a:spcPts val="0"/>
              </a:spcAft>
              <a:buFont typeface="Verdana"/>
              <a:buChar char="◦"/>
              <a:defRPr/>
            </a:pPr>
            <a:r>
              <a:rPr lang="en-US" dirty="0" smtClean="0">
                <a:ea typeface="+mn-ea"/>
              </a:rPr>
              <a:t>Don't fall into group mentality about nasty online sites</a:t>
            </a:r>
          </a:p>
          <a:p>
            <a:pPr marL="621792" lvl="1" fontAlgn="auto">
              <a:spcBef>
                <a:spcPts val="324"/>
              </a:spcBef>
              <a:spcAft>
                <a:spcPts val="0"/>
              </a:spcAft>
              <a:buFont typeface="Verdana"/>
              <a:buChar char="◦"/>
              <a:defRPr/>
            </a:pPr>
            <a:r>
              <a:rPr lang="en-US" dirty="0" smtClean="0">
                <a:ea typeface="+mn-ea"/>
              </a:rPr>
              <a:t>Reply-all</a:t>
            </a:r>
          </a:p>
        </p:txBody>
      </p:sp>
      <p:sp>
        <p:nvSpPr>
          <p:cNvPr id="3" name="Title 2"/>
          <p:cNvSpPr>
            <a:spLocks noGrp="1"/>
          </p:cNvSpPr>
          <p:nvPr>
            <p:ph type="title"/>
          </p:nvPr>
        </p:nvSpPr>
        <p:spPr/>
        <p:txBody>
          <a:bodyPr/>
          <a:lstStyle/>
          <a:p>
            <a:pPr fontAlgn="auto">
              <a:spcAft>
                <a:spcPts val="0"/>
              </a:spcAft>
              <a:defRPr/>
            </a:pPr>
            <a:r>
              <a:rPr lang="en-US" dirty="0" smtClean="0">
                <a:ea typeface="+mj-ea"/>
                <a:cs typeface="+mj-cs"/>
              </a:rPr>
              <a:t>Responsible Computing</a:t>
            </a:r>
            <a:endParaRPr lang="en-US" dirty="0">
              <a:ea typeface="+mj-ea"/>
              <a:cs typeface="+mj-cs"/>
            </a:endParaRPr>
          </a:p>
        </p:txBody>
      </p:sp>
    </p:spTree>
  </p:cSld>
  <p:clrMapOvr>
    <a:masterClrMapping/>
  </p:clrMapOvr>
  <p:transition advTm="737"/>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fontScale="55000" lnSpcReduction="20000"/>
          </a:bodyPr>
          <a:lstStyle/>
          <a:p>
            <a:pPr marL="365760" indent="-256032" fontAlgn="auto">
              <a:spcAft>
                <a:spcPts val="0"/>
              </a:spcAft>
              <a:buFont typeface="Wingdings 3"/>
              <a:buChar char=""/>
              <a:defRPr/>
            </a:pPr>
            <a:r>
              <a:rPr lang="en-US" dirty="0" smtClean="0">
                <a:ea typeface="+mn-ea"/>
                <a:cs typeface="+mn-cs"/>
              </a:rPr>
              <a:t>Do regular backups</a:t>
            </a:r>
          </a:p>
          <a:p>
            <a:pPr marL="621792" lvl="1" fontAlgn="auto">
              <a:spcBef>
                <a:spcPts val="324"/>
              </a:spcBef>
              <a:spcAft>
                <a:spcPts val="0"/>
              </a:spcAft>
              <a:buFont typeface="Verdana"/>
              <a:buChar char="◦"/>
              <a:defRPr/>
            </a:pPr>
            <a:r>
              <a:rPr lang="en-US" dirty="0" smtClean="0">
                <a:ea typeface="+mn-ea"/>
              </a:rPr>
              <a:t>Use USB disks, writable DVDs, thumb drives, online, and/or other computers in your house – photos especially</a:t>
            </a:r>
          </a:p>
          <a:p>
            <a:pPr marL="365760" indent="-256032" fontAlgn="auto">
              <a:spcAft>
                <a:spcPts val="0"/>
              </a:spcAft>
              <a:buFont typeface="Wingdings 3"/>
              <a:buChar char=""/>
              <a:defRPr/>
            </a:pPr>
            <a:r>
              <a:rPr lang="en-US" dirty="0" smtClean="0">
                <a:ea typeface="+mn-ea"/>
                <a:cs typeface="+mn-cs"/>
              </a:rPr>
              <a:t>Anti-virus (MOST IMPORTANT)</a:t>
            </a:r>
          </a:p>
          <a:p>
            <a:pPr marL="621792" lvl="1" fontAlgn="auto">
              <a:spcBef>
                <a:spcPts val="324"/>
              </a:spcBef>
              <a:spcAft>
                <a:spcPts val="0"/>
              </a:spcAft>
              <a:buFont typeface="Verdana"/>
              <a:buChar char="◦"/>
              <a:defRPr/>
            </a:pPr>
            <a:r>
              <a:rPr lang="en-US" dirty="0" smtClean="0">
                <a:ea typeface="+mn-ea"/>
              </a:rPr>
              <a:t>Have a subscription to get regular updates</a:t>
            </a:r>
          </a:p>
          <a:p>
            <a:pPr marL="621792" lvl="1" fontAlgn="auto">
              <a:spcBef>
                <a:spcPts val="324"/>
              </a:spcBef>
              <a:spcAft>
                <a:spcPts val="0"/>
              </a:spcAft>
              <a:buFont typeface="Verdana"/>
              <a:buChar char="◦"/>
              <a:defRPr/>
            </a:pPr>
            <a:r>
              <a:rPr lang="en-US" dirty="0" smtClean="0">
                <a:ea typeface="+mn-ea"/>
              </a:rPr>
              <a:t>Have auto-update turned on</a:t>
            </a:r>
          </a:p>
          <a:p>
            <a:pPr marL="621792" lvl="1" fontAlgn="auto">
              <a:spcBef>
                <a:spcPts val="324"/>
              </a:spcBef>
              <a:spcAft>
                <a:spcPts val="0"/>
              </a:spcAft>
              <a:buFont typeface="Verdana"/>
              <a:buChar char="◦"/>
              <a:defRPr/>
            </a:pPr>
            <a:r>
              <a:rPr lang="en-US" dirty="0" smtClean="0">
                <a:ea typeface="+mn-ea"/>
              </a:rPr>
              <a:t>Do weekly full-system scans (3AM is a good time)</a:t>
            </a:r>
          </a:p>
          <a:p>
            <a:pPr marL="365760" indent="-256032" fontAlgn="auto">
              <a:spcAft>
                <a:spcPts val="0"/>
              </a:spcAft>
              <a:buFont typeface="Wingdings 3"/>
              <a:buChar char=""/>
              <a:defRPr/>
            </a:pPr>
            <a:r>
              <a:rPr lang="en-US" dirty="0" smtClean="0">
                <a:ea typeface="+mn-ea"/>
                <a:cs typeface="+mn-cs"/>
              </a:rPr>
              <a:t>Firewall</a:t>
            </a:r>
          </a:p>
          <a:p>
            <a:pPr marL="621792" lvl="1" fontAlgn="auto">
              <a:spcBef>
                <a:spcPts val="324"/>
              </a:spcBef>
              <a:spcAft>
                <a:spcPts val="0"/>
              </a:spcAft>
              <a:buFont typeface="Verdana"/>
              <a:buChar char="◦"/>
              <a:defRPr/>
            </a:pPr>
            <a:r>
              <a:rPr lang="en-US" dirty="0" smtClean="0">
                <a:ea typeface="+mn-ea"/>
              </a:rPr>
              <a:t>Use Windows firewall (enable in control panel) – or the firewall from your AV</a:t>
            </a:r>
          </a:p>
          <a:p>
            <a:pPr marL="365760" indent="-256032" fontAlgn="auto">
              <a:spcAft>
                <a:spcPts val="0"/>
              </a:spcAft>
              <a:buFont typeface="Wingdings 3"/>
              <a:buChar char=""/>
              <a:defRPr/>
            </a:pPr>
            <a:r>
              <a:rPr lang="en-US" dirty="0" smtClean="0">
                <a:ea typeface="+mn-ea"/>
                <a:cs typeface="+mn-cs"/>
              </a:rPr>
              <a:t>Microsoft Update</a:t>
            </a:r>
          </a:p>
          <a:p>
            <a:pPr marL="621792" lvl="1" fontAlgn="auto">
              <a:spcBef>
                <a:spcPts val="324"/>
              </a:spcBef>
              <a:spcAft>
                <a:spcPts val="0"/>
              </a:spcAft>
              <a:buFont typeface="Verdana"/>
              <a:buChar char="◦"/>
              <a:defRPr/>
            </a:pPr>
            <a:r>
              <a:rPr lang="en-US" dirty="0" smtClean="0">
                <a:ea typeface="+mn-ea"/>
              </a:rPr>
              <a:t>Does all Windows update does, but includes MS Office</a:t>
            </a:r>
          </a:p>
          <a:p>
            <a:pPr marL="621792" lvl="1" fontAlgn="auto">
              <a:spcBef>
                <a:spcPts val="324"/>
              </a:spcBef>
              <a:spcAft>
                <a:spcPts val="0"/>
              </a:spcAft>
              <a:buFont typeface="Verdana"/>
              <a:buChar char="◦"/>
              <a:defRPr/>
            </a:pPr>
            <a:r>
              <a:rPr lang="en-US" dirty="0" smtClean="0">
                <a:ea typeface="+mn-ea"/>
              </a:rPr>
              <a:t>Set to automatically update the system</a:t>
            </a:r>
          </a:p>
          <a:p>
            <a:pPr marL="621792" lvl="1" fontAlgn="auto">
              <a:spcBef>
                <a:spcPts val="324"/>
              </a:spcBef>
              <a:spcAft>
                <a:spcPts val="0"/>
              </a:spcAft>
              <a:buFont typeface="Verdana"/>
              <a:buChar char="◦"/>
              <a:defRPr/>
            </a:pPr>
            <a:r>
              <a:rPr lang="en-US" dirty="0" smtClean="0">
                <a:ea typeface="+mn-ea"/>
              </a:rPr>
              <a:t>Run it manually every month or so and select “Custom” and get non-critical updates</a:t>
            </a:r>
          </a:p>
          <a:p>
            <a:pPr marL="365760" indent="-256032" fontAlgn="auto">
              <a:spcAft>
                <a:spcPts val="0"/>
              </a:spcAft>
              <a:buFont typeface="Wingdings 3"/>
              <a:buChar char=""/>
              <a:defRPr/>
            </a:pPr>
            <a:r>
              <a:rPr lang="en-US" dirty="0" smtClean="0">
                <a:ea typeface="+mn-ea"/>
                <a:cs typeface="+mn-cs"/>
              </a:rPr>
              <a:t>Anti-</a:t>
            </a:r>
            <a:r>
              <a:rPr lang="en-US" dirty="0" err="1" smtClean="0">
                <a:ea typeface="+mn-ea"/>
                <a:cs typeface="+mn-cs"/>
              </a:rPr>
              <a:t>spyware</a:t>
            </a:r>
            <a:r>
              <a:rPr lang="en-US" dirty="0" smtClean="0">
                <a:ea typeface="+mn-ea"/>
                <a:cs typeface="+mn-cs"/>
              </a:rPr>
              <a:t>, </a:t>
            </a:r>
            <a:r>
              <a:rPr lang="en-US" dirty="0" err="1" smtClean="0">
                <a:ea typeface="+mn-ea"/>
                <a:cs typeface="+mn-cs"/>
              </a:rPr>
              <a:t>phishing</a:t>
            </a:r>
            <a:r>
              <a:rPr lang="en-US" dirty="0" smtClean="0">
                <a:ea typeface="+mn-ea"/>
                <a:cs typeface="+mn-cs"/>
              </a:rPr>
              <a:t>, etc.</a:t>
            </a:r>
          </a:p>
          <a:p>
            <a:pPr marL="621792" lvl="1" fontAlgn="auto">
              <a:spcBef>
                <a:spcPts val="324"/>
              </a:spcBef>
              <a:spcAft>
                <a:spcPts val="0"/>
              </a:spcAft>
              <a:buFont typeface="Verdana"/>
              <a:buChar char="◦"/>
              <a:defRPr/>
            </a:pPr>
            <a:r>
              <a:rPr lang="en-US" dirty="0" smtClean="0">
                <a:ea typeface="+mn-ea"/>
              </a:rPr>
              <a:t>Most AV tools have all these features – </a:t>
            </a:r>
            <a:r>
              <a:rPr lang="en-US" dirty="0" err="1" smtClean="0">
                <a:ea typeface="+mn-ea"/>
              </a:rPr>
              <a:t>spyware</a:t>
            </a:r>
            <a:r>
              <a:rPr lang="en-US" dirty="0" smtClean="0">
                <a:ea typeface="+mn-ea"/>
              </a:rPr>
              <a:t> is important, </a:t>
            </a:r>
            <a:r>
              <a:rPr lang="en-US" dirty="0" err="1" smtClean="0">
                <a:ea typeface="+mn-ea"/>
              </a:rPr>
              <a:t>phishing</a:t>
            </a:r>
            <a:r>
              <a:rPr lang="en-US" dirty="0" smtClean="0">
                <a:ea typeface="+mn-ea"/>
              </a:rPr>
              <a:t>, spam, their backup less so</a:t>
            </a:r>
          </a:p>
          <a:p>
            <a:pPr marL="621792" lvl="1" fontAlgn="auto">
              <a:spcBef>
                <a:spcPts val="324"/>
              </a:spcBef>
              <a:spcAft>
                <a:spcPts val="0"/>
              </a:spcAft>
              <a:buFont typeface="Verdana"/>
              <a:buChar char="◦"/>
              <a:defRPr/>
            </a:pPr>
            <a:r>
              <a:rPr lang="en-US" dirty="0" smtClean="0">
                <a:ea typeface="+mn-ea"/>
              </a:rPr>
              <a:t>Consider using “</a:t>
            </a:r>
            <a:r>
              <a:rPr lang="en-US" dirty="0" err="1" smtClean="0">
                <a:ea typeface="+mn-ea"/>
              </a:rPr>
              <a:t>Spybot</a:t>
            </a:r>
            <a:r>
              <a:rPr lang="en-US" dirty="0" smtClean="0">
                <a:ea typeface="+mn-ea"/>
              </a:rPr>
              <a:t> search and destroy” periodically (</a:t>
            </a:r>
            <a:r>
              <a:rPr lang="en-US" dirty="0" err="1" smtClean="0">
                <a:ea typeface="+mn-ea"/>
              </a:rPr>
              <a:t>www.safer-networking.org</a:t>
            </a:r>
            <a:r>
              <a:rPr lang="en-US" dirty="0" smtClean="0">
                <a:ea typeface="+mn-ea"/>
              </a:rPr>
              <a:t>)</a:t>
            </a:r>
          </a:p>
          <a:p>
            <a:pPr marL="365760" indent="-256032" fontAlgn="auto">
              <a:spcAft>
                <a:spcPts val="0"/>
              </a:spcAft>
              <a:buFont typeface="Wingdings 3"/>
              <a:buChar char=""/>
              <a:defRPr/>
            </a:pPr>
            <a:r>
              <a:rPr lang="en-US" dirty="0" smtClean="0">
                <a:ea typeface="+mn-ea"/>
                <a:cs typeface="+mn-cs"/>
              </a:rPr>
              <a:t>Keep other software up to date</a:t>
            </a:r>
          </a:p>
          <a:p>
            <a:pPr marL="621792" lvl="1" fontAlgn="auto">
              <a:spcBef>
                <a:spcPts val="324"/>
              </a:spcBef>
              <a:spcAft>
                <a:spcPts val="0"/>
              </a:spcAft>
              <a:buFont typeface="Verdana"/>
              <a:buChar char="◦"/>
              <a:defRPr/>
            </a:pPr>
            <a:r>
              <a:rPr lang="en-US" dirty="0" smtClean="0">
                <a:ea typeface="+mn-ea"/>
              </a:rPr>
              <a:t>Adobe Reader, Flash, and </a:t>
            </a:r>
            <a:r>
              <a:rPr lang="en-US" dirty="0" err="1" smtClean="0">
                <a:ea typeface="+mn-ea"/>
              </a:rPr>
              <a:t>Shockware</a:t>
            </a:r>
            <a:r>
              <a:rPr lang="en-US" dirty="0" smtClean="0">
                <a:ea typeface="+mn-ea"/>
              </a:rPr>
              <a:t> (</a:t>
            </a:r>
            <a:r>
              <a:rPr lang="en-US" dirty="0" err="1" smtClean="0">
                <a:ea typeface="+mn-ea"/>
              </a:rPr>
              <a:t>www.adobe.com</a:t>
            </a:r>
            <a:r>
              <a:rPr lang="en-US" dirty="0" smtClean="0">
                <a:ea typeface="+mn-ea"/>
              </a:rPr>
              <a:t>) </a:t>
            </a:r>
          </a:p>
          <a:p>
            <a:pPr marL="621792" lvl="1" fontAlgn="auto">
              <a:spcBef>
                <a:spcPts val="324"/>
              </a:spcBef>
              <a:spcAft>
                <a:spcPts val="0"/>
              </a:spcAft>
              <a:buFont typeface="Verdana"/>
              <a:buChar char="◦"/>
              <a:defRPr/>
            </a:pPr>
            <a:r>
              <a:rPr lang="en-US" dirty="0" smtClean="0">
                <a:ea typeface="+mn-ea"/>
              </a:rPr>
              <a:t>Java (</a:t>
            </a:r>
            <a:r>
              <a:rPr lang="en-US" dirty="0" err="1" smtClean="0">
                <a:ea typeface="+mn-ea"/>
              </a:rPr>
              <a:t>sun.com</a:t>
            </a:r>
            <a:r>
              <a:rPr lang="en-US" dirty="0" smtClean="0">
                <a:ea typeface="+mn-ea"/>
              </a:rPr>
              <a:t>)</a:t>
            </a:r>
          </a:p>
          <a:p>
            <a:pPr marL="365760" indent="-256032" fontAlgn="auto">
              <a:spcAft>
                <a:spcPts val="0"/>
              </a:spcAft>
              <a:buFont typeface="Wingdings 3"/>
              <a:buChar char=""/>
              <a:defRPr/>
            </a:pPr>
            <a:r>
              <a:rPr lang="en-US" dirty="0" smtClean="0">
                <a:ea typeface="+mn-ea"/>
                <a:cs typeface="+mn-cs"/>
              </a:rPr>
              <a:t>Clean out your temp files and defragment your disk every 6 months</a:t>
            </a:r>
          </a:p>
          <a:p>
            <a:pPr marL="365760" indent="-256032" fontAlgn="auto">
              <a:spcAft>
                <a:spcPts val="0"/>
              </a:spcAft>
              <a:buFont typeface="Wingdings 3"/>
              <a:buChar char=""/>
              <a:defRPr/>
            </a:pPr>
            <a:r>
              <a:rPr lang="en-US" dirty="0" smtClean="0">
                <a:ea typeface="+mn-ea"/>
                <a:cs typeface="+mn-cs"/>
              </a:rPr>
              <a:t>Consider parental control software</a:t>
            </a:r>
          </a:p>
          <a:p>
            <a:pPr marL="621792" lvl="1" fontAlgn="auto">
              <a:spcBef>
                <a:spcPts val="324"/>
              </a:spcBef>
              <a:spcAft>
                <a:spcPts val="0"/>
              </a:spcAft>
              <a:buFont typeface="Verdana"/>
              <a:buChar char="◦"/>
              <a:defRPr/>
            </a:pPr>
            <a:r>
              <a:rPr lang="en-US" dirty="0" smtClean="0">
                <a:ea typeface="+mn-ea"/>
              </a:rPr>
              <a:t>You are looking to keep logs, limit sites, set time limits (quantity and time-of-day)</a:t>
            </a:r>
          </a:p>
        </p:txBody>
      </p:sp>
      <p:sp>
        <p:nvSpPr>
          <p:cNvPr id="3" name="Title 2"/>
          <p:cNvSpPr>
            <a:spLocks noGrp="1"/>
          </p:cNvSpPr>
          <p:nvPr>
            <p:ph type="title"/>
          </p:nvPr>
        </p:nvSpPr>
        <p:spPr>
          <a:xfrm>
            <a:off x="457200" y="274638"/>
            <a:ext cx="8229600" cy="792162"/>
          </a:xfrm>
        </p:spPr>
        <p:txBody>
          <a:bodyPr>
            <a:normAutofit fontScale="90000"/>
          </a:bodyPr>
          <a:lstStyle/>
          <a:p>
            <a:pPr fontAlgn="auto">
              <a:spcAft>
                <a:spcPts val="0"/>
              </a:spcAft>
              <a:defRPr/>
            </a:pPr>
            <a:r>
              <a:rPr lang="en-US" sz="3200" dirty="0" smtClean="0">
                <a:ea typeface="+mj-ea"/>
                <a:cs typeface="+mj-cs"/>
              </a:rPr>
              <a:t>Suggestions for Responsible Use of a Windows System</a:t>
            </a:r>
            <a:endParaRPr lang="en-US" sz="3200" dirty="0">
              <a:ea typeface="+mj-ea"/>
              <a:cs typeface="+mj-cs"/>
            </a:endParaRPr>
          </a:p>
        </p:txBody>
      </p:sp>
      <p:sp>
        <p:nvSpPr>
          <p:cNvPr id="4" name="TextBox 3"/>
          <p:cNvSpPr txBox="1"/>
          <p:nvPr/>
        </p:nvSpPr>
        <p:spPr>
          <a:xfrm>
            <a:off x="4267200" y="6368534"/>
            <a:ext cx="4865234" cy="307777"/>
          </a:xfrm>
          <a:prstGeom prst="rect">
            <a:avLst/>
          </a:prstGeom>
          <a:noFill/>
        </p:spPr>
        <p:txBody>
          <a:bodyPr wrap="none" rtlCol="0">
            <a:spAutoFit/>
          </a:bodyPr>
          <a:lstStyle/>
          <a:p>
            <a:r>
              <a:rPr lang="en-US" sz="1400" dirty="0" smtClean="0">
                <a:solidFill>
                  <a:srgbClr val="2DA2BF"/>
                </a:solidFill>
              </a:rPr>
              <a:t>Source: John Richardson, on the shoulders of many others</a:t>
            </a:r>
            <a:endParaRPr lang="en-US" sz="1400" dirty="0">
              <a:solidFill>
                <a:srgbClr val="2DA2BF"/>
              </a:solidFill>
            </a:endParaRPr>
          </a:p>
        </p:txBody>
      </p:sp>
    </p:spTree>
  </p:cSld>
  <p:clrMapOvr>
    <a:masterClrMapping/>
  </p:clrMapOvr>
  <p:transition advTm="17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Somebody stumbles on inappropriate material</a:t>
            </a:r>
          </a:p>
          <a:p>
            <a:pPr lvl="1"/>
            <a:r>
              <a:rPr lang="en-US" sz="2000" dirty="0" smtClean="0"/>
              <a:t>Get out of it (if possible)</a:t>
            </a:r>
          </a:p>
          <a:p>
            <a:pPr lvl="1"/>
            <a:r>
              <a:rPr lang="en-US" sz="2000" dirty="0" smtClean="0"/>
              <a:t>Tell your parents / advisor</a:t>
            </a:r>
          </a:p>
          <a:p>
            <a:pPr lvl="1"/>
            <a:r>
              <a:rPr lang="en-US" sz="2000" dirty="0" smtClean="0"/>
              <a:t>Check for virus</a:t>
            </a:r>
          </a:p>
          <a:p>
            <a:r>
              <a:rPr lang="en-US" sz="2400" dirty="0" smtClean="0"/>
              <a:t>You feel uncomfortable</a:t>
            </a:r>
          </a:p>
          <a:p>
            <a:pPr lvl="1"/>
            <a:r>
              <a:rPr lang="en-US" sz="2000" dirty="0" smtClean="0"/>
              <a:t>Get offline</a:t>
            </a:r>
          </a:p>
          <a:p>
            <a:pPr lvl="1"/>
            <a:r>
              <a:rPr lang="en-US" sz="2000" dirty="0" smtClean="0"/>
              <a:t>Tell your parents / advisor</a:t>
            </a:r>
          </a:p>
          <a:p>
            <a:pPr lvl="1"/>
            <a:r>
              <a:rPr lang="en-US" sz="2000" dirty="0" smtClean="0"/>
              <a:t>Make sure you’ve followed safe computing</a:t>
            </a:r>
          </a:p>
          <a:p>
            <a:pPr lvl="1"/>
            <a:r>
              <a:rPr lang="en-US" sz="2000" dirty="0" smtClean="0"/>
              <a:t>Parents – save session info…</a:t>
            </a:r>
          </a:p>
          <a:p>
            <a:r>
              <a:rPr lang="en-US" sz="2400" dirty="0" smtClean="0"/>
              <a:t>You get a virus / </a:t>
            </a:r>
            <a:r>
              <a:rPr lang="en-US" sz="2400" dirty="0" err="1" smtClean="0"/>
              <a:t>spyware</a:t>
            </a:r>
            <a:endParaRPr lang="en-US" sz="2400" dirty="0" smtClean="0"/>
          </a:p>
          <a:p>
            <a:pPr lvl="1"/>
            <a:r>
              <a:rPr lang="en-US" sz="2000" dirty="0" smtClean="0"/>
              <a:t>Reboot – some are just memory resident</a:t>
            </a:r>
          </a:p>
          <a:p>
            <a:pPr lvl="1"/>
            <a:r>
              <a:rPr lang="en-US" sz="2000" dirty="0" smtClean="0"/>
              <a:t>Run anti-virus / anti-</a:t>
            </a:r>
            <a:r>
              <a:rPr lang="en-US" sz="2000" dirty="0" err="1" smtClean="0"/>
              <a:t>spyware</a:t>
            </a:r>
            <a:r>
              <a:rPr lang="en-US" sz="2000" dirty="0" smtClean="0"/>
              <a:t> scan</a:t>
            </a:r>
          </a:p>
          <a:p>
            <a:pPr lvl="1"/>
            <a:r>
              <a:rPr lang="en-US" sz="2000" dirty="0" smtClean="0"/>
              <a:t>If it doesn’t go away, get help!</a:t>
            </a:r>
          </a:p>
        </p:txBody>
      </p:sp>
      <p:sp>
        <p:nvSpPr>
          <p:cNvPr id="3" name="Title 2"/>
          <p:cNvSpPr>
            <a:spLocks noGrp="1"/>
          </p:cNvSpPr>
          <p:nvPr>
            <p:ph type="title"/>
          </p:nvPr>
        </p:nvSpPr>
        <p:spPr/>
        <p:txBody>
          <a:bodyPr/>
          <a:lstStyle/>
          <a:p>
            <a:r>
              <a:rPr lang="en-US" smtClean="0"/>
              <a:t>What to do when…</a:t>
            </a:r>
            <a:endParaRPr lang="en-US" dirty="0"/>
          </a:p>
        </p:txBody>
      </p:sp>
      <p:sp>
        <p:nvSpPr>
          <p:cNvPr id="6" name="TextBox 5"/>
          <p:cNvSpPr txBox="1"/>
          <p:nvPr/>
        </p:nvSpPr>
        <p:spPr>
          <a:xfrm>
            <a:off x="4267200" y="6368534"/>
            <a:ext cx="4865234" cy="307777"/>
          </a:xfrm>
          <a:prstGeom prst="rect">
            <a:avLst/>
          </a:prstGeom>
          <a:noFill/>
        </p:spPr>
        <p:txBody>
          <a:bodyPr wrap="none" rtlCol="0">
            <a:spAutoFit/>
          </a:bodyPr>
          <a:lstStyle/>
          <a:p>
            <a:r>
              <a:rPr lang="en-US" sz="1400" dirty="0" smtClean="0">
                <a:solidFill>
                  <a:srgbClr val="2DA2BF"/>
                </a:solidFill>
              </a:rPr>
              <a:t>Source: John Richardson, on the shoulders of many others</a:t>
            </a:r>
            <a:endParaRPr lang="en-US" sz="1400" dirty="0">
              <a:solidFill>
                <a:srgbClr val="2DA2BF"/>
              </a:solidFill>
            </a:endParaRPr>
          </a:p>
        </p:txBody>
      </p:sp>
    </p:spTree>
  </p:cSld>
  <p:clrMapOvr>
    <a:masterClrMapping/>
  </p:clrMapOvr>
  <p:transition advTm="696"/>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How it is</a:t>
            </a:r>
          </a:p>
          <a:p>
            <a:pPr lvl="1"/>
            <a:r>
              <a:rPr lang="en-US" sz="2000" dirty="0" smtClean="0"/>
              <a:t>The average child is watching about 3 hours of TV per day</a:t>
            </a:r>
            <a:r>
              <a:rPr lang="en-US" sz="2000" baseline="30000" dirty="0" smtClean="0">
                <a:solidFill>
                  <a:srgbClr val="2DA2BF"/>
                </a:solidFill>
              </a:rPr>
              <a:t>1</a:t>
            </a:r>
            <a:r>
              <a:rPr lang="en-US" sz="2000" dirty="0" smtClean="0"/>
              <a:t> </a:t>
            </a:r>
          </a:p>
          <a:p>
            <a:pPr lvl="1"/>
            <a:r>
              <a:rPr lang="en-US" sz="2000" dirty="0" smtClean="0"/>
              <a:t>The average kid spends 5½ hours on all media combined</a:t>
            </a:r>
            <a:r>
              <a:rPr lang="en-US" sz="2000" baseline="30000" dirty="0" smtClean="0">
                <a:solidFill>
                  <a:srgbClr val="2DA2BF"/>
                </a:solidFill>
              </a:rPr>
              <a:t>2</a:t>
            </a:r>
          </a:p>
          <a:p>
            <a:pPr lvl="1"/>
            <a:r>
              <a:rPr lang="en-US" sz="2000" dirty="0" smtClean="0"/>
              <a:t>An estimated 17 percent of kids 2-19 years are overweight</a:t>
            </a:r>
            <a:r>
              <a:rPr lang="en-US" sz="2000" baseline="30000" dirty="0" smtClean="0">
                <a:solidFill>
                  <a:srgbClr val="2DA2BF"/>
                </a:solidFill>
              </a:rPr>
              <a:t>3</a:t>
            </a:r>
          </a:p>
          <a:p>
            <a:r>
              <a:rPr lang="en-US" sz="2400" dirty="0" smtClean="0"/>
              <a:t>Recommendations</a:t>
            </a:r>
            <a:endParaRPr lang="en-US" sz="2000" baseline="30000" dirty="0" smtClean="0">
              <a:solidFill>
                <a:srgbClr val="2DA2BF"/>
              </a:solidFill>
              <a:cs typeface="+mn-cs"/>
            </a:endParaRPr>
          </a:p>
          <a:p>
            <a:pPr lvl="1"/>
            <a:r>
              <a:rPr lang="en-US" sz="2000" dirty="0" smtClean="0"/>
              <a:t>Screen time should be limited to no more than 1 to 2 hours of quality programming a day for children 2 years and older.</a:t>
            </a:r>
            <a:r>
              <a:rPr lang="en-US" sz="2000" baseline="30000" dirty="0" smtClean="0">
                <a:solidFill>
                  <a:srgbClr val="2DA2BF"/>
                </a:solidFill>
              </a:rPr>
              <a:t>1</a:t>
            </a:r>
            <a:endParaRPr lang="en-US" sz="2000" dirty="0" smtClean="0"/>
          </a:p>
          <a:p>
            <a:pPr lvl="1"/>
            <a:r>
              <a:rPr lang="en-US" sz="2000" dirty="0" smtClean="0"/>
              <a:t>School-age children should have a minimum of one hour of physical activity per day</a:t>
            </a:r>
            <a:r>
              <a:rPr lang="en-US" sz="2000" baseline="30000" dirty="0" smtClean="0">
                <a:solidFill>
                  <a:srgbClr val="2DA2BF"/>
                </a:solidFill>
              </a:rPr>
              <a:t>4</a:t>
            </a:r>
            <a:endParaRPr lang="en-US" sz="2000" dirty="0" smtClean="0"/>
          </a:p>
          <a:p>
            <a:pPr lvl="1"/>
            <a:r>
              <a:rPr lang="en-US" sz="2000" dirty="0" smtClean="0"/>
              <a:t>School-age children should not be inactive for periods longer than 2 hours</a:t>
            </a:r>
            <a:r>
              <a:rPr lang="en-US" sz="2000" baseline="30000" dirty="0" smtClean="0">
                <a:solidFill>
                  <a:srgbClr val="2DA2BF"/>
                </a:solidFill>
              </a:rPr>
              <a:t>4</a:t>
            </a:r>
            <a:endParaRPr lang="en-US" sz="2000" dirty="0" smtClean="0"/>
          </a:p>
        </p:txBody>
      </p:sp>
      <p:sp>
        <p:nvSpPr>
          <p:cNvPr id="3" name="Title 2"/>
          <p:cNvSpPr>
            <a:spLocks noGrp="1"/>
          </p:cNvSpPr>
          <p:nvPr>
            <p:ph type="title"/>
          </p:nvPr>
        </p:nvSpPr>
        <p:spPr/>
        <p:txBody>
          <a:bodyPr>
            <a:normAutofit/>
          </a:bodyPr>
          <a:lstStyle/>
          <a:p>
            <a:r>
              <a:rPr lang="en-US" dirty="0" smtClean="0"/>
              <a:t>Considering Time and Balance</a:t>
            </a:r>
            <a:endParaRPr lang="en-US" dirty="0"/>
          </a:p>
        </p:txBody>
      </p:sp>
      <p:sp>
        <p:nvSpPr>
          <p:cNvPr id="4" name="TextBox 3"/>
          <p:cNvSpPr txBox="1"/>
          <p:nvPr/>
        </p:nvSpPr>
        <p:spPr>
          <a:xfrm>
            <a:off x="2172733" y="5675293"/>
            <a:ext cx="6937983" cy="954107"/>
          </a:xfrm>
          <a:prstGeom prst="rect">
            <a:avLst/>
          </a:prstGeom>
          <a:noFill/>
        </p:spPr>
        <p:txBody>
          <a:bodyPr wrap="none" rtlCol="0">
            <a:spAutoFit/>
          </a:bodyPr>
          <a:lstStyle/>
          <a:p>
            <a:pPr>
              <a:tabLst>
                <a:tab pos="860425" algn="l"/>
              </a:tabLst>
            </a:pPr>
            <a:r>
              <a:rPr lang="en-US" sz="1400" dirty="0" smtClean="0">
                <a:solidFill>
                  <a:schemeClr val="accent1"/>
                </a:solidFill>
              </a:rPr>
              <a:t>Sources: 	</a:t>
            </a:r>
            <a:r>
              <a:rPr lang="en-US" sz="1400" baseline="30000" dirty="0" smtClean="0">
                <a:solidFill>
                  <a:schemeClr val="accent1"/>
                </a:solidFill>
              </a:rPr>
              <a:t>1 </a:t>
            </a:r>
            <a:r>
              <a:rPr lang="en-US" sz="1400" dirty="0" smtClean="0">
                <a:solidFill>
                  <a:schemeClr val="accent1"/>
                </a:solidFill>
              </a:rPr>
              <a:t>American Academy of Pediatrics</a:t>
            </a:r>
          </a:p>
          <a:p>
            <a:pPr>
              <a:tabLst>
                <a:tab pos="860425" algn="l"/>
              </a:tabLst>
            </a:pPr>
            <a:r>
              <a:rPr lang="en-US" sz="1400" dirty="0" smtClean="0">
                <a:solidFill>
                  <a:schemeClr val="accent1"/>
                </a:solidFill>
              </a:rPr>
              <a:t>	</a:t>
            </a:r>
            <a:r>
              <a:rPr lang="en-US" sz="1400" baseline="30000" dirty="0" smtClean="0">
                <a:solidFill>
                  <a:schemeClr val="accent1"/>
                </a:solidFill>
              </a:rPr>
              <a:t>2</a:t>
            </a:r>
            <a:r>
              <a:rPr lang="en-US" sz="1400" dirty="0" smtClean="0">
                <a:solidFill>
                  <a:schemeClr val="accent1"/>
                </a:solidFill>
              </a:rPr>
              <a:t> Kaiser Family Foundation</a:t>
            </a:r>
          </a:p>
          <a:p>
            <a:pPr>
              <a:tabLst>
                <a:tab pos="860425" algn="l"/>
              </a:tabLst>
            </a:pPr>
            <a:r>
              <a:rPr lang="en-US" sz="1400" dirty="0" smtClean="0">
                <a:solidFill>
                  <a:schemeClr val="accent1"/>
                </a:solidFill>
              </a:rPr>
              <a:t>	</a:t>
            </a:r>
            <a:r>
              <a:rPr lang="en-US" sz="1400" baseline="30000" dirty="0" smtClean="0">
                <a:solidFill>
                  <a:srgbClr val="2DA2BF"/>
                </a:solidFill>
              </a:rPr>
              <a:t>3</a:t>
            </a:r>
            <a:r>
              <a:rPr lang="en-US" sz="1400" dirty="0" smtClean="0">
                <a:solidFill>
                  <a:schemeClr val="accent1"/>
                </a:solidFill>
              </a:rPr>
              <a:t> 2003-2004 National Health and Nutrition Examination Survey (NHANES)</a:t>
            </a:r>
          </a:p>
          <a:p>
            <a:pPr>
              <a:tabLst>
                <a:tab pos="860425" algn="l"/>
              </a:tabLst>
            </a:pPr>
            <a:r>
              <a:rPr lang="en-US" sz="1400" dirty="0" smtClean="0">
                <a:solidFill>
                  <a:schemeClr val="accent1"/>
                </a:solidFill>
              </a:rPr>
              <a:t>	</a:t>
            </a:r>
            <a:r>
              <a:rPr lang="en-US" sz="1400" baseline="30000" dirty="0" smtClean="0">
                <a:solidFill>
                  <a:schemeClr val="accent1"/>
                </a:solidFill>
              </a:rPr>
              <a:t>4</a:t>
            </a:r>
            <a:r>
              <a:rPr lang="en-US" sz="1400" dirty="0" smtClean="0">
                <a:solidFill>
                  <a:schemeClr val="accent1"/>
                </a:solidFill>
              </a:rPr>
              <a:t> National Association for Sport and Physical Education (NASPE)</a:t>
            </a:r>
          </a:p>
        </p:txBody>
      </p:sp>
    </p:spTree>
  </p:cSld>
  <p:clrMapOvr>
    <a:masterClrMapping/>
  </p:clrMapOvr>
  <p:transition advTm="909"/>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r>
              <a:rPr lang="en-US" sz="1000" dirty="0" smtClean="0"/>
              <a:t>Don't Use:</a:t>
            </a:r>
          </a:p>
          <a:p>
            <a:pPr lvl="1"/>
            <a:r>
              <a:rPr lang="en-US" sz="900" dirty="0" smtClean="0"/>
              <a:t>Your </a:t>
            </a:r>
            <a:r>
              <a:rPr lang="en-US" sz="900" dirty="0" smtClean="0"/>
              <a:t>name - any part of it (first, last, middle, or </a:t>
            </a:r>
            <a:r>
              <a:rPr lang="en-US" sz="900" dirty="0" err="1" smtClean="0"/>
              <a:t>intials</a:t>
            </a:r>
            <a:r>
              <a:rPr lang="en-US" sz="900" dirty="0" smtClean="0"/>
              <a:t>)</a:t>
            </a:r>
            <a:endParaRPr lang="en-US" sz="900" dirty="0" smtClean="0"/>
          </a:p>
          <a:p>
            <a:pPr lvl="1"/>
            <a:r>
              <a:rPr lang="en-US" sz="900" dirty="0" smtClean="0"/>
              <a:t>Your </a:t>
            </a:r>
            <a:r>
              <a:rPr lang="en-US" sz="900" dirty="0" smtClean="0"/>
              <a:t>social security number</a:t>
            </a:r>
            <a:endParaRPr lang="en-US" sz="900" dirty="0" smtClean="0"/>
          </a:p>
          <a:p>
            <a:pPr lvl="1"/>
            <a:r>
              <a:rPr lang="en-US" sz="900" dirty="0" smtClean="0"/>
              <a:t>Names </a:t>
            </a:r>
            <a:r>
              <a:rPr lang="en-US" sz="900" dirty="0" smtClean="0"/>
              <a:t>of friends, family, or pets</a:t>
            </a:r>
            <a:endParaRPr lang="en-US" sz="900" dirty="0" smtClean="0"/>
          </a:p>
          <a:p>
            <a:pPr lvl="1"/>
            <a:r>
              <a:rPr lang="en-US" sz="900" dirty="0" smtClean="0"/>
              <a:t>Birthdates</a:t>
            </a:r>
          </a:p>
          <a:p>
            <a:pPr lvl="1"/>
            <a:r>
              <a:rPr lang="en-US" sz="900" dirty="0" smtClean="0"/>
              <a:t>Phone </a:t>
            </a:r>
            <a:r>
              <a:rPr lang="en-US" sz="900" dirty="0" smtClean="0"/>
              <a:t>numbers or addresses</a:t>
            </a:r>
            <a:endParaRPr lang="en-US" sz="900" dirty="0" smtClean="0"/>
          </a:p>
          <a:p>
            <a:pPr lvl="1"/>
            <a:r>
              <a:rPr lang="en-US" sz="900" dirty="0" smtClean="0"/>
              <a:t>Any </a:t>
            </a:r>
            <a:r>
              <a:rPr lang="en-US" sz="900" dirty="0" smtClean="0"/>
              <a:t>other personal information that could be guessed</a:t>
            </a:r>
            <a:endParaRPr lang="en-US" sz="900" dirty="0" smtClean="0"/>
          </a:p>
          <a:p>
            <a:pPr lvl="1"/>
            <a:r>
              <a:rPr lang="en-US" sz="900" dirty="0" smtClean="0"/>
              <a:t>Place </a:t>
            </a:r>
            <a:r>
              <a:rPr lang="en-US" sz="900" dirty="0" smtClean="0"/>
              <a:t>names</a:t>
            </a:r>
            <a:endParaRPr lang="en-US" sz="900" dirty="0" smtClean="0"/>
          </a:p>
          <a:p>
            <a:pPr lvl="1"/>
            <a:r>
              <a:rPr lang="en-US" sz="900" dirty="0" smtClean="0"/>
              <a:t>Words </a:t>
            </a:r>
            <a:r>
              <a:rPr lang="en-US" sz="900" dirty="0" smtClean="0"/>
              <a:t>from the English dictionary</a:t>
            </a:r>
            <a:endParaRPr lang="en-US" sz="900" dirty="0" smtClean="0"/>
          </a:p>
          <a:p>
            <a:pPr lvl="1"/>
            <a:r>
              <a:rPr lang="en-US" sz="900" dirty="0" smtClean="0"/>
              <a:t>Words </a:t>
            </a:r>
            <a:r>
              <a:rPr lang="en-US" sz="900" dirty="0" smtClean="0"/>
              <a:t>from a foreign dictionary</a:t>
            </a:r>
            <a:endParaRPr lang="en-US" sz="900" dirty="0" smtClean="0"/>
          </a:p>
          <a:p>
            <a:pPr lvl="1"/>
            <a:r>
              <a:rPr lang="en-US" sz="900" dirty="0" smtClean="0"/>
              <a:t>Your </a:t>
            </a:r>
            <a:r>
              <a:rPr lang="en-US" sz="900" dirty="0" smtClean="0"/>
              <a:t>username or login name</a:t>
            </a:r>
            <a:endParaRPr lang="en-US" sz="900" dirty="0" smtClean="0"/>
          </a:p>
          <a:p>
            <a:pPr lvl="1"/>
            <a:r>
              <a:rPr lang="en-US" sz="900" dirty="0" smtClean="0"/>
              <a:t>Your </a:t>
            </a:r>
            <a:r>
              <a:rPr lang="en-US" sz="900" dirty="0" smtClean="0"/>
              <a:t>computer's name</a:t>
            </a:r>
            <a:endParaRPr lang="en-US" sz="900" dirty="0" smtClean="0"/>
          </a:p>
          <a:p>
            <a:pPr lvl="1"/>
            <a:r>
              <a:rPr lang="en-US" sz="900" dirty="0" smtClean="0"/>
              <a:t>Repetition </a:t>
            </a:r>
            <a:r>
              <a:rPr lang="en-US" sz="900" dirty="0" smtClean="0"/>
              <a:t>of the same letter</a:t>
            </a:r>
            <a:endParaRPr lang="en-US" sz="900" dirty="0" smtClean="0"/>
          </a:p>
          <a:p>
            <a:pPr lvl="1"/>
            <a:r>
              <a:rPr lang="en-US" sz="900" dirty="0" smtClean="0"/>
              <a:t>Sequences </a:t>
            </a:r>
            <a:r>
              <a:rPr lang="en-US" sz="900" dirty="0" smtClean="0"/>
              <a:t>of keyboard keys, such as "12345" or "qwerty", or sequences of letters such as "</a:t>
            </a:r>
            <a:r>
              <a:rPr lang="en-US" sz="900" dirty="0" err="1" smtClean="0"/>
              <a:t>abcde</a:t>
            </a:r>
            <a:r>
              <a:rPr lang="en-US" sz="900" dirty="0" smtClean="0"/>
              <a:t>"</a:t>
            </a:r>
            <a:endParaRPr lang="en-US" sz="900" dirty="0" smtClean="0"/>
          </a:p>
          <a:p>
            <a:pPr lvl="1"/>
            <a:r>
              <a:rPr lang="en-US" sz="900" dirty="0" smtClean="0"/>
              <a:t>Any </a:t>
            </a:r>
            <a:r>
              <a:rPr lang="en-US" sz="900" dirty="0" smtClean="0"/>
              <a:t>minor variation of the above, such as spelling your name backwards or appending a character to the end of your name</a:t>
            </a:r>
          </a:p>
          <a:p>
            <a:endParaRPr lang="en-US" sz="1000" dirty="0" smtClean="0"/>
          </a:p>
          <a:p>
            <a:r>
              <a:rPr lang="en-US" sz="1000" dirty="0" smtClean="0"/>
              <a:t>Do Use:</a:t>
            </a:r>
          </a:p>
          <a:p>
            <a:endParaRPr lang="en-US" sz="1000" dirty="0" smtClean="0"/>
          </a:p>
          <a:p>
            <a:pPr lvl="1"/>
            <a:r>
              <a:rPr lang="en-US" sz="900" dirty="0" smtClean="0"/>
              <a:t>Six </a:t>
            </a:r>
            <a:r>
              <a:rPr lang="en-US" sz="900" dirty="0" smtClean="0"/>
              <a:t>or more characters</a:t>
            </a:r>
            <a:endParaRPr lang="en-US" sz="900" dirty="0" smtClean="0"/>
          </a:p>
          <a:p>
            <a:pPr lvl="1"/>
            <a:r>
              <a:rPr lang="en-US" sz="900" dirty="0" smtClean="0"/>
              <a:t>A </a:t>
            </a:r>
            <a:r>
              <a:rPr lang="en-US" sz="900" dirty="0" smtClean="0"/>
              <a:t>mix of upper and lower-case letters (placing capital letters in random locations throughout a password is also highly effective)</a:t>
            </a:r>
            <a:endParaRPr lang="en-US" sz="900" dirty="0" smtClean="0"/>
          </a:p>
          <a:p>
            <a:pPr lvl="1"/>
            <a:r>
              <a:rPr lang="en-US" sz="900" dirty="0" smtClean="0"/>
              <a:t>A </a:t>
            </a:r>
            <a:r>
              <a:rPr lang="en-US" sz="900" dirty="0" smtClean="0"/>
              <a:t>password you can type quickly, without having to look at the keyboard. This will make it harder for someone to steal your password by looking over your shoulder.</a:t>
            </a:r>
            <a:endParaRPr lang="en-US" sz="900" dirty="0" smtClean="0"/>
          </a:p>
          <a:p>
            <a:pPr lvl="1"/>
            <a:r>
              <a:rPr lang="en-US" sz="900" dirty="0" smtClean="0"/>
              <a:t>Nonsense </a:t>
            </a:r>
            <a:r>
              <a:rPr lang="en-US" sz="900" dirty="0" smtClean="0"/>
              <a:t>words that are easy to pronounce (and to remember, so you don't have to write them down) but aren't listed in any dictionaries</a:t>
            </a:r>
            <a:endParaRPr lang="en-US" sz="900" dirty="0" smtClean="0"/>
          </a:p>
          <a:p>
            <a:pPr lvl="1"/>
            <a:r>
              <a:rPr lang="en-US" sz="900" dirty="0" smtClean="0"/>
              <a:t>Note</a:t>
            </a:r>
            <a:r>
              <a:rPr lang="en-US" sz="900" dirty="0" smtClean="0"/>
              <a:t>: A good way to choose a secure, but easy-to-remember password is to use the first character of each word in a phrase, poem, or song lyric. For instance, "</a:t>
            </a:r>
            <a:r>
              <a:rPr lang="en-US" sz="900" dirty="0" err="1" smtClean="0"/>
              <a:t>Asb</a:t>
            </a:r>
            <a:r>
              <a:rPr lang="en-US" sz="900" dirty="0" smtClean="0"/>
              <a:t>*Mf" stands for "April showers bring May flowers"; the asterisk in the middle is included for extra security. (But don't use this password now that it's been given as an example!)</a:t>
            </a:r>
          </a:p>
          <a:p>
            <a:endParaRPr lang="en-US" sz="1000" dirty="0" smtClean="0"/>
          </a:p>
          <a:p>
            <a:endParaRPr lang="en-US" sz="1000" dirty="0"/>
          </a:p>
        </p:txBody>
      </p:sp>
      <p:sp>
        <p:nvSpPr>
          <p:cNvPr id="3" name="Title 2"/>
          <p:cNvSpPr>
            <a:spLocks noGrp="1"/>
          </p:cNvSpPr>
          <p:nvPr>
            <p:ph type="title"/>
          </p:nvPr>
        </p:nvSpPr>
        <p:spPr/>
        <p:txBody>
          <a:bodyPr>
            <a:normAutofit/>
          </a:bodyPr>
          <a:lstStyle/>
          <a:p>
            <a:r>
              <a:rPr lang="en-US" dirty="0" smtClean="0"/>
              <a:t>Choosing Good Passwords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 good list on Wikipedia (of 135!)</a:t>
            </a:r>
          </a:p>
          <a:p>
            <a:pPr lvl="1"/>
            <a:r>
              <a:rPr lang="en-US" dirty="0" smtClean="0">
                <a:hlinkClick r:id="rId3"/>
              </a:rPr>
              <a:t>http://en.wikipedia.org/wiki/</a:t>
            </a:r>
            <a:r>
              <a:rPr lang="en-US" dirty="0" smtClean="0">
                <a:hlinkClick r:id="rId3"/>
              </a:rPr>
              <a:t>List_of_social_networking_websites</a:t>
            </a:r>
            <a:endParaRPr lang="en-US" dirty="0" smtClean="0"/>
          </a:p>
          <a:p>
            <a:r>
              <a:rPr lang="en-US" dirty="0" smtClean="0"/>
              <a:t>Key Sites</a:t>
            </a:r>
          </a:p>
          <a:p>
            <a:pPr lvl="1"/>
            <a:r>
              <a:rPr lang="en-US" dirty="0" smtClean="0"/>
              <a:t>Facebook – 13 and older (13-18 in school)</a:t>
            </a:r>
          </a:p>
          <a:p>
            <a:pPr lvl="1"/>
            <a:r>
              <a:rPr lang="en-US" dirty="0" smtClean="0"/>
              <a:t>MySpace – 14 and older</a:t>
            </a:r>
          </a:p>
          <a:p>
            <a:pPr lvl="1"/>
            <a:r>
              <a:rPr lang="en-US" dirty="0" smtClean="0"/>
              <a:t>Second Life – 13-18 separate space, 18-</a:t>
            </a:r>
          </a:p>
          <a:p>
            <a:pPr lvl="1"/>
            <a:r>
              <a:rPr lang="en-US" dirty="0" smtClean="0"/>
              <a:t>Friendster – 16 and older</a:t>
            </a:r>
          </a:p>
          <a:p>
            <a:pPr lvl="1"/>
            <a:r>
              <a:rPr lang="en-US" dirty="0" smtClean="0"/>
              <a:t>Bebo – 13 and older</a:t>
            </a:r>
          </a:p>
        </p:txBody>
      </p:sp>
      <p:sp>
        <p:nvSpPr>
          <p:cNvPr id="3" name="Title 2"/>
          <p:cNvSpPr>
            <a:spLocks noGrp="1"/>
          </p:cNvSpPr>
          <p:nvPr>
            <p:ph type="title"/>
          </p:nvPr>
        </p:nvSpPr>
        <p:spPr/>
        <p:txBody>
          <a:bodyPr/>
          <a:lstStyle/>
          <a:p>
            <a:r>
              <a:rPr lang="en-US" dirty="0" smtClean="0"/>
              <a:t>Social Network Eligibility</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Video_Twitter_in_Plain_English_Common_Craft_-_Explanations_I.mov">
            <a:hlinkClick r:id="" action="ppaction://media"/>
          </p:cNvPr>
          <p:cNvPicPr/>
          <p:nvPr>
            <p:ph idx="4294967295"/>
            <a:videoFile r:link="rId1"/>
          </p:nvPr>
        </p:nvPicPr>
        <p:blipFill>
          <a:blip r:embed="rId4"/>
          <a:stretch>
            <a:fillRect/>
          </a:stretch>
        </p:blipFill>
        <p:spPr>
          <a:xfrm>
            <a:off x="-107950" y="-80963"/>
            <a:ext cx="9251950" cy="6938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6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sz="1800" dirty="0" smtClean="0"/>
              <a:t>Introduction</a:t>
            </a:r>
          </a:p>
          <a:p>
            <a:r>
              <a:rPr lang="en-US" sz="1800" dirty="0" smtClean="0"/>
              <a:t>Technology uses and risks for students</a:t>
            </a:r>
          </a:p>
          <a:p>
            <a:pPr lvl="1"/>
            <a:r>
              <a:rPr lang="en-US" sz="1400" dirty="0" smtClean="0"/>
              <a:t>Technology world of our kids, social networking, cyber </a:t>
            </a:r>
            <a:r>
              <a:rPr lang="en-US" sz="1400" dirty="0" smtClean="0"/>
              <a:t>safety, cheating</a:t>
            </a:r>
          </a:p>
          <a:p>
            <a:r>
              <a:rPr lang="en-US" sz="1800" dirty="0" smtClean="0"/>
              <a:t>What can parents do about it?</a:t>
            </a:r>
          </a:p>
          <a:p>
            <a:pPr lvl="1"/>
            <a:r>
              <a:rPr lang="en-US" sz="1400" dirty="0" smtClean="0"/>
              <a:t>Set clear policies, teach perspective, take a cyberspace walk together</a:t>
            </a:r>
            <a:endParaRPr lang="en-US" sz="1400" dirty="0" smtClean="0"/>
          </a:p>
          <a:p>
            <a:r>
              <a:rPr lang="en-US" sz="1800" dirty="0" smtClean="0"/>
              <a:t>Technology pros &amp; cons in research</a:t>
            </a:r>
          </a:p>
          <a:p>
            <a:pPr lvl="1"/>
            <a:r>
              <a:rPr lang="en-US" sz="1400" dirty="0" smtClean="0"/>
              <a:t>Where do they get information, plagiarism, information </a:t>
            </a:r>
            <a:r>
              <a:rPr lang="en-US" sz="1400" dirty="0" smtClean="0"/>
              <a:t>quality</a:t>
            </a:r>
            <a:endParaRPr lang="en-US" sz="1400" dirty="0" smtClean="0"/>
          </a:p>
        </p:txBody>
      </p:sp>
      <p:sp>
        <p:nvSpPr>
          <p:cNvPr id="3" name="Title 2"/>
          <p:cNvSpPr>
            <a:spLocks noGrp="1"/>
          </p:cNvSpPr>
          <p:nvPr>
            <p:ph type="title"/>
          </p:nvPr>
        </p:nvSpPr>
        <p:spPr/>
        <p:txBody>
          <a:bodyPr/>
          <a:lstStyle/>
          <a:p>
            <a:r>
              <a:rPr lang="en-US" dirty="0" smtClean="0"/>
              <a:t>Agenda</a:t>
            </a:r>
            <a:endParaRPr lang="en-US" dirty="0"/>
          </a:p>
        </p:txBody>
      </p:sp>
    </p:spTree>
  </p:cSld>
  <p:clrMapOvr>
    <a:masterClrMapping/>
  </p:clrMapOvr>
  <p:transition advTm="13019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ea typeface="+mj-ea"/>
                <a:cs typeface="+mj-cs"/>
              </a:rPr>
              <a:t>High-Technology and the Student</a:t>
            </a:r>
            <a:endParaRPr lang="en-US" dirty="0">
              <a:ea typeface="+mj-ea"/>
              <a:cs typeface="+mj-cs"/>
            </a:endParaRPr>
          </a:p>
        </p:txBody>
      </p:sp>
      <p:sp>
        <p:nvSpPr>
          <p:cNvPr id="4" name="Text Placeholder 3"/>
          <p:cNvSpPr>
            <a:spLocks noGrp="1"/>
          </p:cNvSpPr>
          <p:nvPr>
            <p:ph type="body" idx="1"/>
          </p:nvPr>
        </p:nvSpPr>
        <p:spPr>
          <a:xfrm>
            <a:off x="457200" y="5562600"/>
            <a:ext cx="4040188" cy="762000"/>
          </a:xfrm>
        </p:spPr>
        <p:txBody>
          <a:bodyPr/>
          <a:lstStyle/>
          <a:p>
            <a:r>
              <a:rPr lang="en-US" dirty="0" smtClean="0"/>
              <a:t>Technology</a:t>
            </a:r>
          </a:p>
        </p:txBody>
      </p:sp>
      <p:sp>
        <p:nvSpPr>
          <p:cNvPr id="5" name="Text Placeholder 4"/>
          <p:cNvSpPr>
            <a:spLocks noGrp="1"/>
          </p:cNvSpPr>
          <p:nvPr>
            <p:ph type="body" sz="half" idx="3"/>
          </p:nvPr>
        </p:nvSpPr>
        <p:spPr>
          <a:xfrm>
            <a:off x="4645026" y="5562600"/>
            <a:ext cx="4041775" cy="762000"/>
          </a:xfrm>
        </p:spPr>
        <p:txBody>
          <a:bodyPr/>
          <a:lstStyle/>
          <a:p>
            <a:r>
              <a:rPr lang="en-US" dirty="0" smtClean="0"/>
              <a:t>Online World</a:t>
            </a:r>
          </a:p>
        </p:txBody>
      </p:sp>
      <p:sp>
        <p:nvSpPr>
          <p:cNvPr id="2" name="Content Placeholder 1"/>
          <p:cNvSpPr>
            <a:spLocks noGrp="1"/>
          </p:cNvSpPr>
          <p:nvPr>
            <p:ph sz="quarter" idx="2"/>
          </p:nvPr>
        </p:nvSpPr>
        <p:spPr/>
        <p:txBody>
          <a:bodyPr>
            <a:normAutofit lnSpcReduction="10000"/>
          </a:bodyPr>
          <a:lstStyle/>
          <a:p>
            <a:r>
              <a:rPr lang="en-US" dirty="0" smtClean="0"/>
              <a:t>Basic cell phones</a:t>
            </a:r>
          </a:p>
          <a:p>
            <a:pPr lvl="1"/>
            <a:r>
              <a:rPr lang="en-US" dirty="0" smtClean="0"/>
              <a:t>Text messaging, cameras, address book</a:t>
            </a:r>
          </a:p>
          <a:p>
            <a:r>
              <a:rPr lang="en-US" dirty="0" smtClean="0"/>
              <a:t>Smart phones</a:t>
            </a:r>
          </a:p>
          <a:p>
            <a:pPr lvl="1"/>
            <a:r>
              <a:rPr lang="en-US" dirty="0" smtClean="0"/>
              <a:t>Run programs, internet access, location </a:t>
            </a:r>
          </a:p>
          <a:p>
            <a:r>
              <a:rPr lang="en-US" dirty="0" smtClean="0"/>
              <a:t>iPods and other music players</a:t>
            </a:r>
          </a:p>
          <a:p>
            <a:r>
              <a:rPr lang="en-US" dirty="0" smtClean="0"/>
              <a:t>Programmable calculators</a:t>
            </a:r>
          </a:p>
          <a:p>
            <a:r>
              <a:rPr lang="en-US" dirty="0" smtClean="0"/>
              <a:t>Home computers</a:t>
            </a:r>
          </a:p>
          <a:p>
            <a:endParaRPr lang="en-US" dirty="0"/>
          </a:p>
        </p:txBody>
      </p:sp>
      <p:sp>
        <p:nvSpPr>
          <p:cNvPr id="6" name="Content Placeholder 5"/>
          <p:cNvSpPr>
            <a:spLocks noGrp="1"/>
          </p:cNvSpPr>
          <p:nvPr>
            <p:ph sz="quarter" idx="4"/>
          </p:nvPr>
        </p:nvSpPr>
        <p:spPr/>
        <p:txBody>
          <a:bodyPr/>
          <a:lstStyle/>
          <a:p>
            <a:pPr marL="365760" indent="-256032" fontAlgn="auto">
              <a:spcAft>
                <a:spcPts val="0"/>
              </a:spcAft>
              <a:buFont typeface="Wingdings 3"/>
              <a:buChar char=""/>
              <a:defRPr/>
            </a:pPr>
            <a:r>
              <a:rPr lang="en-US" sz="1600" dirty="0" smtClean="0"/>
              <a:t>Communication sites</a:t>
            </a:r>
          </a:p>
          <a:p>
            <a:pPr marL="621792" lvl="1" fontAlgn="auto">
              <a:spcBef>
                <a:spcPts val="324"/>
              </a:spcBef>
              <a:spcAft>
                <a:spcPts val="0"/>
              </a:spcAft>
              <a:buFont typeface="Verdana"/>
              <a:buChar char="◦"/>
              <a:defRPr/>
            </a:pPr>
            <a:r>
              <a:rPr lang="en-US" sz="1400" dirty="0" smtClean="0"/>
              <a:t>IM, Chat, AIM, Skype, </a:t>
            </a:r>
            <a:r>
              <a:rPr lang="en-US" sz="1400" dirty="0" err="1" smtClean="0"/>
              <a:t>iChat</a:t>
            </a:r>
            <a:r>
              <a:rPr lang="en-US" sz="1400" dirty="0" smtClean="0"/>
              <a:t>, </a:t>
            </a:r>
          </a:p>
          <a:p>
            <a:pPr marL="621792" lvl="1" fontAlgn="auto">
              <a:spcBef>
                <a:spcPts val="324"/>
              </a:spcBef>
              <a:spcAft>
                <a:spcPts val="0"/>
              </a:spcAft>
              <a:buFont typeface="Verdana"/>
              <a:buChar char="◦"/>
              <a:defRPr/>
            </a:pPr>
            <a:r>
              <a:rPr lang="en-US" sz="1400" dirty="0" smtClean="0"/>
              <a:t>Free email accounts (</a:t>
            </a:r>
            <a:r>
              <a:rPr lang="en-US" sz="1400" dirty="0" err="1" smtClean="0"/>
              <a:t>gmail</a:t>
            </a:r>
            <a:r>
              <a:rPr lang="en-US" sz="1400" dirty="0" smtClean="0"/>
              <a:t>, msn, yahoo, </a:t>
            </a:r>
            <a:r>
              <a:rPr lang="en-US" sz="1400" dirty="0" err="1" smtClean="0"/>
              <a:t>myway</a:t>
            </a:r>
            <a:r>
              <a:rPr lang="en-US" sz="1400" dirty="0" smtClean="0"/>
              <a:t>, </a:t>
            </a:r>
            <a:r>
              <a:rPr lang="en-US" sz="1400" dirty="0" err="1" smtClean="0"/>
              <a:t>aol</a:t>
            </a:r>
            <a:r>
              <a:rPr lang="en-US" sz="1400" dirty="0" smtClean="0"/>
              <a:t>)</a:t>
            </a:r>
          </a:p>
          <a:p>
            <a:pPr marL="365760" indent="-256032" fontAlgn="auto">
              <a:spcAft>
                <a:spcPts val="0"/>
              </a:spcAft>
              <a:buFont typeface="Wingdings 3"/>
              <a:buChar char=""/>
              <a:defRPr/>
            </a:pPr>
            <a:r>
              <a:rPr lang="en-US" sz="1600" dirty="0" smtClean="0"/>
              <a:t>Social networking</a:t>
            </a:r>
          </a:p>
          <a:p>
            <a:pPr marL="621792" lvl="1" fontAlgn="auto">
              <a:spcBef>
                <a:spcPts val="324"/>
              </a:spcBef>
              <a:spcAft>
                <a:spcPts val="0"/>
              </a:spcAft>
              <a:buFont typeface="Verdana"/>
              <a:buChar char="◦"/>
              <a:defRPr/>
            </a:pPr>
            <a:r>
              <a:rPr lang="en-US" sz="1400" dirty="0" smtClean="0"/>
              <a:t>MySpace, Facebook, Blogging (</a:t>
            </a:r>
            <a:r>
              <a:rPr lang="en-US" sz="1400" dirty="0" err="1" smtClean="0"/>
              <a:t>blogspot</a:t>
            </a:r>
            <a:r>
              <a:rPr lang="en-US" sz="1400" dirty="0" smtClean="0"/>
              <a:t>), </a:t>
            </a:r>
            <a:r>
              <a:rPr lang="en-US" sz="1400" dirty="0" err="1" smtClean="0"/>
              <a:t>Youtube</a:t>
            </a:r>
            <a:endParaRPr lang="en-US" sz="1400" dirty="0" smtClean="0"/>
          </a:p>
          <a:p>
            <a:pPr marL="366204" fontAlgn="auto">
              <a:spcBef>
                <a:spcPts val="324"/>
              </a:spcBef>
              <a:spcAft>
                <a:spcPts val="0"/>
              </a:spcAft>
              <a:buFont typeface="Verdana"/>
              <a:buChar char="◦"/>
              <a:defRPr/>
            </a:pPr>
            <a:r>
              <a:rPr lang="en-US" sz="1600" dirty="0" smtClean="0"/>
              <a:t>Games</a:t>
            </a:r>
          </a:p>
          <a:p>
            <a:pPr marL="621792" lvl="1" fontAlgn="auto">
              <a:spcBef>
                <a:spcPts val="324"/>
              </a:spcBef>
              <a:spcAft>
                <a:spcPts val="0"/>
              </a:spcAft>
              <a:buFont typeface="Verdana"/>
              <a:buChar char="◦"/>
              <a:defRPr/>
            </a:pPr>
            <a:r>
              <a:rPr lang="en-US" sz="1400" dirty="0" smtClean="0"/>
              <a:t>Webkinz, World of </a:t>
            </a:r>
            <a:r>
              <a:rPr lang="en-US" sz="1400" dirty="0" err="1" smtClean="0"/>
              <a:t>Warcraft</a:t>
            </a:r>
            <a:r>
              <a:rPr lang="en-US" sz="1400" dirty="0" smtClean="0"/>
              <a:t>, Sims</a:t>
            </a:r>
          </a:p>
          <a:p>
            <a:pPr marL="365760" indent="-256032" fontAlgn="auto">
              <a:spcAft>
                <a:spcPts val="0"/>
              </a:spcAft>
              <a:buFont typeface="Wingdings 3"/>
              <a:buChar char=""/>
              <a:defRPr/>
            </a:pPr>
            <a:r>
              <a:rPr lang="en-US" sz="1600" dirty="0" smtClean="0"/>
              <a:t>Portals &amp; Search</a:t>
            </a:r>
          </a:p>
          <a:p>
            <a:pPr marL="621792" lvl="1" fontAlgn="auto">
              <a:spcBef>
                <a:spcPts val="324"/>
              </a:spcBef>
              <a:spcAft>
                <a:spcPts val="0"/>
              </a:spcAft>
              <a:buFont typeface="Verdana"/>
              <a:buChar char="◦"/>
              <a:defRPr/>
            </a:pPr>
            <a:r>
              <a:rPr lang="en-US" sz="1400" dirty="0" smtClean="0"/>
              <a:t>Google, Yahoo</a:t>
            </a:r>
          </a:p>
          <a:p>
            <a:pPr marL="365760" indent="-256032" fontAlgn="auto">
              <a:spcAft>
                <a:spcPts val="0"/>
              </a:spcAft>
              <a:buFont typeface="Wingdings 3"/>
              <a:buChar char=""/>
              <a:defRPr/>
            </a:pPr>
            <a:r>
              <a:rPr lang="en-US" sz="1600" dirty="0" smtClean="0"/>
              <a:t>Information</a:t>
            </a:r>
          </a:p>
          <a:p>
            <a:pPr marL="621792" lvl="1" fontAlgn="auto">
              <a:spcBef>
                <a:spcPts val="324"/>
              </a:spcBef>
              <a:spcAft>
                <a:spcPts val="0"/>
              </a:spcAft>
              <a:buFont typeface="Verdana"/>
              <a:buChar char="◦"/>
              <a:defRPr/>
            </a:pPr>
            <a:r>
              <a:rPr lang="en-US" sz="1400" dirty="0" smtClean="0"/>
              <a:t>Homework sites, Wikipedia</a:t>
            </a:r>
          </a:p>
          <a:p>
            <a:pPr marL="365760" indent="-256032" fontAlgn="auto">
              <a:spcAft>
                <a:spcPts val="0"/>
              </a:spcAft>
              <a:buFont typeface="Wingdings 3"/>
              <a:buChar char=""/>
              <a:defRPr/>
            </a:pPr>
            <a:r>
              <a:rPr lang="en-US" sz="1600" dirty="0" smtClean="0"/>
              <a:t>E-commerce</a:t>
            </a:r>
          </a:p>
          <a:p>
            <a:pPr marL="621792" lvl="1" fontAlgn="auto">
              <a:spcBef>
                <a:spcPts val="324"/>
              </a:spcBef>
              <a:spcAft>
                <a:spcPts val="0"/>
              </a:spcAft>
              <a:buFont typeface="Verdana"/>
              <a:buChar char="◦"/>
              <a:defRPr/>
            </a:pPr>
            <a:r>
              <a:rPr lang="en-US" sz="1400" dirty="0" smtClean="0"/>
              <a:t>E-bay, Craigslist</a:t>
            </a:r>
          </a:p>
          <a:p>
            <a:pPr marL="365760" indent="-256032" fontAlgn="auto">
              <a:spcAft>
                <a:spcPts val="0"/>
              </a:spcAft>
              <a:buFont typeface="Wingdings 3"/>
              <a:buChar char=""/>
              <a:defRPr/>
            </a:pPr>
            <a:r>
              <a:rPr lang="en-US" sz="1600" dirty="0" err="1" smtClean="0"/>
              <a:t>Bittorent</a:t>
            </a:r>
            <a:r>
              <a:rPr lang="en-US" sz="1600" dirty="0" smtClean="0"/>
              <a:t>, file sharing services</a:t>
            </a:r>
          </a:p>
          <a:p>
            <a:endParaRPr lang="en-US" sz="1600" dirty="0"/>
          </a:p>
        </p:txBody>
      </p:sp>
      <p:pic>
        <p:nvPicPr>
          <p:cNvPr id="7" name="Picture 6"/>
          <p:cNvPicPr>
            <a:picLocks noChangeAspect="1"/>
          </p:cNvPicPr>
          <p:nvPr/>
        </p:nvPicPr>
        <p:blipFill>
          <a:blip r:embed="rId3">
            <a:clrChange>
              <a:clrFrom>
                <a:srgbClr val="F2F2F2"/>
              </a:clrFrom>
              <a:clrTo>
                <a:srgbClr val="F2F2F2">
                  <a:alpha val="0"/>
                </a:srgbClr>
              </a:clrTo>
            </a:clrChange>
          </a:blip>
          <a:stretch>
            <a:fillRect/>
          </a:stretch>
        </p:blipFill>
        <p:spPr>
          <a:xfrm flipH="1" flipV="1">
            <a:off x="152400" y="2133600"/>
            <a:ext cx="457200" cy="981490"/>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152400" y="1178955"/>
            <a:ext cx="990600" cy="530678"/>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rot="1360520">
            <a:off x="3110327" y="3467130"/>
            <a:ext cx="2052994" cy="1130300"/>
          </a:xfrm>
          <a:prstGeom prst="rect">
            <a:avLst/>
          </a:prstGeom>
        </p:spPr>
      </p:pic>
      <p:pic>
        <p:nvPicPr>
          <p:cNvPr id="10" name="Picture 9"/>
          <p:cNvPicPr>
            <a:picLocks noChangeAspect="1"/>
          </p:cNvPicPr>
          <p:nvPr/>
        </p:nvPicPr>
        <p:blipFill>
          <a:blip r:embed="rId6">
            <a:clrChange>
              <a:clrFrom>
                <a:srgbClr val="FFFFFF"/>
              </a:clrFrom>
              <a:clrTo>
                <a:srgbClr val="FFFFFF">
                  <a:alpha val="0"/>
                </a:srgbClr>
              </a:clrTo>
            </a:clrChange>
          </a:blip>
          <a:stretch>
            <a:fillRect/>
          </a:stretch>
        </p:blipFill>
        <p:spPr>
          <a:xfrm>
            <a:off x="6858000" y="3873500"/>
            <a:ext cx="987829" cy="393700"/>
          </a:xfrm>
          <a:prstGeom prst="rect">
            <a:avLst/>
          </a:prstGeom>
        </p:spPr>
      </p:pic>
      <p:pic>
        <p:nvPicPr>
          <p:cNvPr id="11" name="Picture 10"/>
          <p:cNvPicPr>
            <a:picLocks noChangeAspect="1"/>
          </p:cNvPicPr>
          <p:nvPr/>
        </p:nvPicPr>
        <p:blipFill>
          <a:blip r:embed="rId7"/>
          <a:stretch>
            <a:fillRect/>
          </a:stretch>
        </p:blipFill>
        <p:spPr>
          <a:xfrm>
            <a:off x="7543800" y="4140727"/>
            <a:ext cx="1343024" cy="252946"/>
          </a:xfrm>
          <a:prstGeom prst="rect">
            <a:avLst/>
          </a:prstGeom>
        </p:spPr>
      </p:pic>
      <p:pic>
        <p:nvPicPr>
          <p:cNvPr id="12" name="Picture 11"/>
          <p:cNvPicPr>
            <a:picLocks noChangeAspect="1"/>
          </p:cNvPicPr>
          <p:nvPr/>
        </p:nvPicPr>
        <p:blipFill>
          <a:blip r:embed="rId8"/>
          <a:stretch>
            <a:fillRect/>
          </a:stretch>
        </p:blipFill>
        <p:spPr>
          <a:xfrm>
            <a:off x="7759701" y="4724400"/>
            <a:ext cx="927100" cy="379268"/>
          </a:xfrm>
          <a:prstGeom prst="rect">
            <a:avLst/>
          </a:prstGeom>
        </p:spPr>
      </p:pic>
      <p:pic>
        <p:nvPicPr>
          <p:cNvPr id="13" name="Picture 12"/>
          <p:cNvPicPr>
            <a:picLocks noChangeAspect="1"/>
          </p:cNvPicPr>
          <p:nvPr/>
        </p:nvPicPr>
        <p:blipFill>
          <a:blip r:embed="rId9"/>
          <a:stretch>
            <a:fillRect/>
          </a:stretch>
        </p:blipFill>
        <p:spPr>
          <a:xfrm>
            <a:off x="7332044" y="1178955"/>
            <a:ext cx="1027570" cy="459960"/>
          </a:xfrm>
          <a:prstGeom prst="rect">
            <a:avLst/>
          </a:prstGeom>
        </p:spPr>
      </p:pic>
      <p:pic>
        <p:nvPicPr>
          <p:cNvPr id="14" name="Picture 13"/>
          <p:cNvPicPr>
            <a:picLocks noChangeAspect="1"/>
          </p:cNvPicPr>
          <p:nvPr/>
        </p:nvPicPr>
        <p:blipFill>
          <a:blip r:embed="rId10"/>
          <a:stretch>
            <a:fillRect/>
          </a:stretch>
        </p:blipFill>
        <p:spPr>
          <a:xfrm>
            <a:off x="7845829" y="2365086"/>
            <a:ext cx="1143000" cy="378114"/>
          </a:xfrm>
          <a:prstGeom prst="rect">
            <a:avLst/>
          </a:prstGeom>
        </p:spPr>
      </p:pic>
      <p:pic>
        <p:nvPicPr>
          <p:cNvPr id="15" name="Picture 14"/>
          <p:cNvPicPr>
            <a:picLocks noChangeAspect="1"/>
          </p:cNvPicPr>
          <p:nvPr/>
        </p:nvPicPr>
        <p:blipFill>
          <a:blip r:embed="rId11"/>
          <a:stretch>
            <a:fillRect/>
          </a:stretch>
        </p:blipFill>
        <p:spPr>
          <a:xfrm>
            <a:off x="7593417" y="3040291"/>
            <a:ext cx="1395412" cy="368979"/>
          </a:xfrm>
          <a:prstGeom prst="rect">
            <a:avLst/>
          </a:prstGeom>
        </p:spPr>
      </p:pic>
      <p:pic>
        <p:nvPicPr>
          <p:cNvPr id="17" name="Picture 16"/>
          <p:cNvPicPr>
            <a:picLocks noChangeAspect="1"/>
          </p:cNvPicPr>
          <p:nvPr/>
        </p:nvPicPr>
        <p:blipFill>
          <a:blip r:embed="rId12">
            <a:clrChange>
              <a:clrFrom>
                <a:srgbClr val="FEFFFD"/>
              </a:clrFrom>
              <a:clrTo>
                <a:srgbClr val="FEFFFD">
                  <a:alpha val="0"/>
                </a:srgbClr>
              </a:clrTo>
            </a:clrChange>
          </a:blip>
          <a:stretch>
            <a:fillRect/>
          </a:stretch>
        </p:blipFill>
        <p:spPr>
          <a:xfrm rot="20406241">
            <a:off x="174914" y="4043179"/>
            <a:ext cx="434685" cy="857930"/>
          </a:xfrm>
          <a:prstGeom prst="rect">
            <a:avLst/>
          </a:prstGeom>
        </p:spPr>
      </p:pic>
    </p:spTree>
  </p:cSld>
  <p:clrMapOvr>
    <a:masterClrMapping/>
  </p:clrMapOvr>
  <p:transition advTm="37140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Today’s students are multimedia publishers</a:t>
            </a:r>
          </a:p>
          <a:p>
            <a:pPr lvl="1"/>
            <a:r>
              <a:rPr lang="en-US" dirty="0" smtClean="0"/>
              <a:t>The create personal spaces with MySpace &amp; Facebook</a:t>
            </a:r>
          </a:p>
          <a:p>
            <a:pPr lvl="1"/>
            <a:r>
              <a:rPr lang="en-US" dirty="0" smtClean="0"/>
              <a:t>They can write blogs</a:t>
            </a:r>
          </a:p>
          <a:p>
            <a:pPr lvl="1"/>
            <a:r>
              <a:rPr lang="en-US" dirty="0" smtClean="0"/>
              <a:t>They can take digital pictures all the time</a:t>
            </a:r>
          </a:p>
          <a:p>
            <a:pPr lvl="2"/>
            <a:r>
              <a:rPr lang="en-US" dirty="0" smtClean="0"/>
              <a:t>And publish them with </a:t>
            </a:r>
            <a:r>
              <a:rPr lang="en-US" dirty="0" err="1" smtClean="0"/>
              <a:t>Picassa</a:t>
            </a:r>
            <a:r>
              <a:rPr lang="en-US" dirty="0" smtClean="0"/>
              <a:t> or their space</a:t>
            </a:r>
          </a:p>
          <a:p>
            <a:pPr lvl="1"/>
            <a:r>
              <a:rPr lang="en-US" dirty="0" smtClean="0"/>
              <a:t>They can easily create movies</a:t>
            </a:r>
          </a:p>
          <a:p>
            <a:pPr lvl="2"/>
            <a:r>
              <a:rPr lang="en-US" dirty="0" smtClean="0"/>
              <a:t>And publish them with YouTube</a:t>
            </a:r>
          </a:p>
          <a:p>
            <a:pPr lvl="1"/>
            <a:r>
              <a:rPr lang="en-US" dirty="0" smtClean="0"/>
              <a:t>They are connected more of the time – text messaging, IM, twitter</a:t>
            </a:r>
            <a:endParaRPr lang="en-US" dirty="0"/>
          </a:p>
        </p:txBody>
      </p:sp>
      <p:sp>
        <p:nvSpPr>
          <p:cNvPr id="9" name="Title 8"/>
          <p:cNvSpPr>
            <a:spLocks noGrp="1"/>
          </p:cNvSpPr>
          <p:nvPr>
            <p:ph type="title"/>
          </p:nvPr>
        </p:nvSpPr>
        <p:spPr/>
        <p:txBody>
          <a:bodyPr/>
          <a:lstStyle/>
          <a:p>
            <a:r>
              <a:rPr lang="en-US" dirty="0" smtClean="0"/>
              <a:t>What’s Different Today?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8075544" cy="6858000"/>
          </a:xfrm>
          <a:prstGeom prst="rect">
            <a:avLst/>
          </a:prstGeom>
        </p:spPr>
      </p:pic>
    </p:spTree>
  </p:cSld>
  <p:clrMapOvr>
    <a:masterClrMapping/>
  </p:clrMapOvr>
  <p:transition spd="med" advTm="3864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Video – The Lure of social networking</a:t>
            </a:r>
            <a:endParaRPr lang="en-US" dirty="0"/>
          </a:p>
        </p:txBody>
      </p:sp>
      <p:pic>
        <p:nvPicPr>
          <p:cNvPr id="4" name="Video - What is networking.mpeg">
            <a:hlinkClick r:id="" action="ppaction://media"/>
          </p:cNvPr>
          <p:cNvPicPr/>
          <p:nvPr>
            <a:videoFile r:link="rId2"/>
          </p:nvPr>
        </p:nvPicPr>
        <p:blipFill>
          <a:blip r:embed="rId5"/>
          <a:stretch>
            <a:fillRect/>
          </a:stretch>
        </p:blipFill>
        <p:spPr>
          <a:xfrm>
            <a:off x="0" y="0"/>
            <a:ext cx="9144000" cy="6858000"/>
          </a:xfrm>
          <a:prstGeom prst="rect">
            <a:avLst/>
          </a:prstGeom>
        </p:spPr>
      </p:pic>
    </p:spTree>
    <p:custDataLst>
      <p:tags r:id="rId1"/>
    </p:custDataLst>
  </p:cSld>
  <p:clrMapOvr>
    <a:masterClrMapping/>
  </p:clrMapOvr>
  <p:transition advTm="301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0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fullScrn="1">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r>
              <a:rPr lang="en-US" dirty="0" smtClean="0"/>
              <a:t>Cyber stalking</a:t>
            </a:r>
          </a:p>
          <a:p>
            <a:pPr lvl="1"/>
            <a:r>
              <a:rPr lang="en-US" dirty="0" smtClean="0"/>
              <a:t>Kid’s assume what they see online is true – including claims that a buddy is their age</a:t>
            </a:r>
          </a:p>
          <a:p>
            <a:r>
              <a:rPr lang="en-US" dirty="0" smtClean="0"/>
              <a:t>Cyber </a:t>
            </a:r>
            <a:r>
              <a:rPr lang="en-US" dirty="0" smtClean="0"/>
              <a:t>bullying &amp; slam </a:t>
            </a:r>
            <a:r>
              <a:rPr lang="en-US" dirty="0" smtClean="0"/>
              <a:t>sites</a:t>
            </a:r>
            <a:endParaRPr lang="en-US" dirty="0" smtClean="0"/>
          </a:p>
          <a:p>
            <a:r>
              <a:rPr lang="en-US" dirty="0" smtClean="0"/>
              <a:t>Cheating</a:t>
            </a:r>
          </a:p>
          <a:p>
            <a:r>
              <a:rPr lang="en-US" dirty="0" smtClean="0"/>
              <a:t>Plagiarism</a:t>
            </a:r>
            <a:endParaRPr lang="en-US" dirty="0" smtClean="0"/>
          </a:p>
          <a:p>
            <a:r>
              <a:rPr lang="en-US" dirty="0" smtClean="0"/>
              <a:t>Cell phone camera</a:t>
            </a:r>
          </a:p>
          <a:p>
            <a:r>
              <a:rPr lang="en-US" dirty="0" smtClean="0"/>
              <a:t>Too much screen time</a:t>
            </a:r>
          </a:p>
          <a:p>
            <a:r>
              <a:rPr lang="en-US" dirty="0" smtClean="0"/>
              <a:t>What's true &amp; what's not - checking authenticity</a:t>
            </a:r>
          </a:p>
        </p:txBody>
      </p:sp>
      <p:sp>
        <p:nvSpPr>
          <p:cNvPr id="3" name="Title 2"/>
          <p:cNvSpPr>
            <a:spLocks noGrp="1"/>
          </p:cNvSpPr>
          <p:nvPr>
            <p:ph type="title"/>
          </p:nvPr>
        </p:nvSpPr>
        <p:spPr/>
        <p:txBody>
          <a:bodyPr/>
          <a:lstStyle/>
          <a:p>
            <a:pPr fontAlgn="auto">
              <a:spcAft>
                <a:spcPts val="0"/>
              </a:spcAft>
              <a:defRPr/>
            </a:pPr>
            <a:r>
              <a:rPr lang="en-US" dirty="0" smtClean="0">
                <a:ea typeface="+mj-ea"/>
                <a:cs typeface="+mj-cs"/>
              </a:rPr>
              <a:t>Key Risks for Kids</a:t>
            </a:r>
            <a:endParaRPr lang="en-US" dirty="0">
              <a:ea typeface="+mj-ea"/>
              <a:cs typeface="+mj-cs"/>
            </a:endParaRPr>
          </a:p>
        </p:txBody>
      </p:sp>
    </p:spTree>
  </p:cSld>
  <p:clrMapOvr>
    <a:masterClrMapping/>
  </p:clrMapOvr>
  <p:transition advTm="15681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5"/>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5|1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9589</TotalTime>
  <Words>4565</Words>
  <Application>Microsoft Macintosh PowerPoint</Application>
  <PresentationFormat>On-screen Show (4:3)</PresentationFormat>
  <Paragraphs>453</Paragraphs>
  <Slides>38</Slides>
  <Notes>9</Notes>
  <HiddenSlides>0</HiddenSlides>
  <MMClips>4</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Concourse</vt:lpstr>
      <vt:lpstr>What’s your TQ?</vt:lpstr>
      <vt:lpstr>Students in Today’s High-Tech World  … and What’s Our Role?</vt:lpstr>
      <vt:lpstr>Goals</vt:lpstr>
      <vt:lpstr>Agenda</vt:lpstr>
      <vt:lpstr>High-Technology and the Student</vt:lpstr>
      <vt:lpstr>What’s Different Today?</vt:lpstr>
      <vt:lpstr>Slide 7</vt:lpstr>
      <vt:lpstr>Video – The Lure of social networking</vt:lpstr>
      <vt:lpstr>Key Risks for Kids</vt:lpstr>
      <vt:lpstr>Video – If you wouldn’t say it in person, don’t say it online</vt:lpstr>
      <vt:lpstr>Why is Cyber bullying so Prevalent?</vt:lpstr>
      <vt:lpstr>Cheating</vt:lpstr>
      <vt:lpstr>Slide 13</vt:lpstr>
      <vt:lpstr>What Can Parents Do?</vt:lpstr>
      <vt:lpstr>How Parents Help Keep Kids Safe</vt:lpstr>
      <vt:lpstr>Discuss Ahead of Time</vt:lpstr>
      <vt:lpstr>Teach Your Kids Effective Decision Making Strategies</vt:lpstr>
      <vt:lpstr>Technology Policy Suggestions</vt:lpstr>
      <vt:lpstr>Take A Walk Through Cyberspace  – With Your Child</vt:lpstr>
      <vt:lpstr>7 Rules for Social Networking Parents</vt:lpstr>
      <vt:lpstr>Research</vt:lpstr>
      <vt:lpstr>Research</vt:lpstr>
      <vt:lpstr>Quality of Sources Online</vt:lpstr>
      <vt:lpstr>Slide 24</vt:lpstr>
      <vt:lpstr>Slide 25</vt:lpstr>
      <vt:lpstr>How might we guide researchers?</vt:lpstr>
      <vt:lpstr>Slide 27</vt:lpstr>
      <vt:lpstr>Technology Policy Suggestions</vt:lpstr>
      <vt:lpstr>Screen Time Checklist Suggestions</vt:lpstr>
      <vt:lpstr>Resources</vt:lpstr>
      <vt:lpstr>Top 50 Concerning Internet Acronyms Parents Need to Know:</vt:lpstr>
      <vt:lpstr>Responsible Computing</vt:lpstr>
      <vt:lpstr>Suggestions for Responsible Use of a Windows System</vt:lpstr>
      <vt:lpstr>What to do when…</vt:lpstr>
      <vt:lpstr>Considering Time and Balance</vt:lpstr>
      <vt:lpstr>Choosing Good Passwords</vt:lpstr>
      <vt:lpstr>Social Network Eligibility</vt:lpstr>
      <vt:lpstr>Slide 38</vt:lpstr>
    </vt:vector>
  </TitlesOfParts>
  <Company>John Richardson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Safety for Parents</dc:title>
  <dc:creator>John Richardson</dc:creator>
  <cp:lastModifiedBy>John Richardson</cp:lastModifiedBy>
  <cp:revision>154</cp:revision>
  <cp:lastPrinted>2008-11-17T23:07:57Z</cp:lastPrinted>
  <dcterms:created xsi:type="dcterms:W3CDTF">2009-01-19T23:34:14Z</dcterms:created>
  <dcterms:modified xsi:type="dcterms:W3CDTF">2009-01-21T03:33:45Z</dcterms:modified>
</cp:coreProperties>
</file>