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theme/themeOverride3.xml" ContentType="application/vnd.openxmlformats-officedocument.themeOverr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heme/themeOverride2.xml" ContentType="application/vnd.openxmlformats-officedocument.themeOverr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Override PartName="/ppt/theme/themeOverride1.xml" ContentType="application/vnd.openxmlformats-officedocument.themeOverr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tags/tag1.xml" ContentType="application/vnd.openxmlformats-officedocument.presentationml.tags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336" r:id="rId2"/>
    <p:sldId id="256" r:id="rId3"/>
    <p:sldId id="337" r:id="rId4"/>
    <p:sldId id="272" r:id="rId5"/>
    <p:sldId id="353" r:id="rId6"/>
    <p:sldId id="284" r:id="rId7"/>
    <p:sldId id="306" r:id="rId8"/>
    <p:sldId id="307" r:id="rId9"/>
    <p:sldId id="317" r:id="rId10"/>
    <p:sldId id="283" r:id="rId11"/>
    <p:sldId id="323" r:id="rId12"/>
    <p:sldId id="341" r:id="rId13"/>
    <p:sldId id="339" r:id="rId14"/>
    <p:sldId id="340" r:id="rId15"/>
    <p:sldId id="347" r:id="rId16"/>
    <p:sldId id="348" r:id="rId17"/>
    <p:sldId id="343" r:id="rId18"/>
    <p:sldId id="344" r:id="rId19"/>
    <p:sldId id="345" r:id="rId20"/>
    <p:sldId id="342" r:id="rId21"/>
    <p:sldId id="351" r:id="rId22"/>
    <p:sldId id="352" r:id="rId23"/>
    <p:sldId id="346" r:id="rId24"/>
    <p:sldId id="350" r:id="rId25"/>
    <p:sldId id="338" r:id="rId26"/>
    <p:sldId id="331" r:id="rId27"/>
    <p:sldId id="292" r:id="rId28"/>
    <p:sldId id="296" r:id="rId29"/>
    <p:sldId id="318" r:id="rId30"/>
    <p:sldId id="295" r:id="rId31"/>
    <p:sldId id="297" r:id="rId32"/>
    <p:sldId id="290" r:id="rId33"/>
    <p:sldId id="276" r:id="rId34"/>
    <p:sldId id="278" r:id="rId35"/>
    <p:sldId id="327" r:id="rId36"/>
    <p:sldId id="322" r:id="rId37"/>
    <p:sldId id="280" r:id="rId3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2" frameSlides="1"/>
  <p:showPr showNarration="1" useTimings="0">
    <p:present/>
    <p:sldAll/>
    <p:penClr>
      <a:schemeClr val="accent2"/>
    </p:penClr>
  </p:showPr>
  <p:clrMru>
    <a:srgbClr val="2340C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45" autoAdjust="0"/>
    <p:restoredTop sz="94631" autoAdjust="0"/>
  </p:normalViewPr>
  <p:slideViewPr>
    <p:cSldViewPr snapToObjects="1">
      <p:cViewPr varScale="1">
        <p:scale>
          <a:sx n="63" d="100"/>
          <a:sy n="63" d="100"/>
        </p:scale>
        <p:origin x="-52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0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36" Type="http://schemas.openxmlformats.org/officeDocument/2006/relationships/slide" Target="slides/slide35.xml"/><Relationship Id="rId4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tableStyles" Target="tableStyles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42" Type="http://schemas.openxmlformats.org/officeDocument/2006/relationships/presProps" Target="presProps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4" Type="http://schemas.openxmlformats.org/officeDocument/2006/relationships/theme" Target="theme/theme1.xml"/><Relationship Id="rId41" Type="http://schemas.openxmlformats.org/officeDocument/2006/relationships/printerSettings" Target="printerSettings/printerSettings1.bin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2657E93-8844-3745-9E6C-715FED1FA8DF}" type="datetime1">
              <a:rPr lang="en-US"/>
              <a:pPr>
                <a:defRPr/>
              </a:pPr>
              <a:t>11/17/08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CB715A-1AAC-4E42-83CA-FD822CF66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63845-71E1-F348-B42B-1D6EC0372AE7}" type="datetime1">
              <a:rPr lang="en-US"/>
              <a:pPr>
                <a:defRPr/>
              </a:pPr>
              <a:t>11/17/08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E2FE2E7-C237-C246-BC3E-742E3C248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ＭＳ Ｐゴシック" pitchFamily="-110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3" Type="http://schemas.openxmlformats.org/officeDocument/2006/relationships/hyperlink" Target="http://www.youtube.com/watch?v=g6YT6sEDZiE" TargetMode="Externa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8F91A3-5A45-F04D-BA2E-5148897642D6}" type="slidenum">
              <a:rPr lang="en-US">
                <a:ea typeface="ＭＳ Ｐゴシック" pitchFamily="-110" charset="-128"/>
                <a:cs typeface="ＭＳ Ｐゴシック" pitchFamily="-11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1209675" y="696913"/>
            <a:ext cx="4437063" cy="3425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-110" charset="0"/>
            </a:endParaRPr>
          </a:p>
        </p:txBody>
      </p:sp>
      <p:sp>
        <p:nvSpPr>
          <p:cNvPr id="28676" name="Text Box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1813"/>
            <a:ext cx="5484813" cy="4114800"/>
          </a:xfrm>
          <a:noFill/>
        </p:spPr>
        <p:txBody>
          <a:bodyPr wrap="none" lIns="82058" tIns="41029" rIns="82058" bIns="41029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/>
              <a:t>Name, date of birth, age, state,</a:t>
            </a:r>
          </a:p>
          <a:p>
            <a:pPr>
              <a:spcBef>
                <a:spcPct val="0"/>
              </a:spcBef>
            </a:pPr>
            <a:endParaRPr lang="en-US"/>
          </a:p>
          <a:p>
            <a:pPr>
              <a:spcBef>
                <a:spcPct val="0"/>
              </a:spcBef>
            </a:pPr>
            <a:r>
              <a:rPr lang="en-US"/>
              <a:t>Depression, lack of positive self-image, self-esteem..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Video is 7:07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hlinkClick r:id="rId3"/>
              </a:rPr>
              <a:t>http://www.youtube.com/watch?v=g6YT6sEDZiE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2FE2E7-C237-C246-BC3E-742E3C248E3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www.youtube.com/watch?v</a:t>
            </a:r>
            <a:r>
              <a:rPr lang="en-US" dirty="0" smtClean="0"/>
              <a:t>=seOQyMvG99w&amp;feature=user</a:t>
            </a:r>
          </a:p>
          <a:p>
            <a:r>
              <a:rPr lang="en-US" dirty="0" smtClean="0"/>
              <a:t>Video is 50 seconds long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2FE2E7-C237-C246-BC3E-742E3C248E3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Video</a:t>
            </a:r>
            <a:r>
              <a:rPr lang="en-US" baseline="0" dirty="0" smtClean="0"/>
              <a:t> is 1:37.  Made from videos from YouTube – </a:t>
            </a:r>
          </a:p>
          <a:p>
            <a:r>
              <a:rPr lang="en-US" baseline="0" dirty="0" smtClean="0"/>
              <a:t>	http://</a:t>
            </a:r>
            <a:r>
              <a:rPr lang="en-US" baseline="0" dirty="0" err="1" smtClean="0"/>
              <a:t>www.youtube.com/watch?v</a:t>
            </a:r>
            <a:r>
              <a:rPr lang="en-US" baseline="0" dirty="0" smtClean="0"/>
              <a:t>=r9uCFuC0gHo&amp;feature=related – how to cheat on a test final, and </a:t>
            </a:r>
          </a:p>
          <a:p>
            <a:r>
              <a:rPr lang="en-US" baseline="0" dirty="0" smtClean="0"/>
              <a:t>	http://</a:t>
            </a:r>
            <a:r>
              <a:rPr lang="en-US" baseline="0" dirty="0" err="1" smtClean="0"/>
              <a:t>www.youtube.com/watch?v</a:t>
            </a:r>
            <a:r>
              <a:rPr lang="en-US" baseline="0" dirty="0" smtClean="0"/>
              <a:t>=91lQK5SCzlQ&amp;feature=related – how to cheat on any test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2FE2E7-C237-C246-BC3E-742E3C248E3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1.jpeg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3113F07-E4DA-5441-8A13-E52D04002121}" type="datetime1">
              <a:rPr lang="en-US"/>
              <a:pPr>
                <a:defRPr/>
              </a:pPr>
              <a:t>11/17/08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3D48856-5D48-4343-A4B9-7031BF4EF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A620F-11FB-E545-A8E1-21F8BC0839E0}" type="datetime1">
              <a:rPr lang="en-US"/>
              <a:pPr>
                <a:defRPr/>
              </a:pPr>
              <a:t>11/17/08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8F1DE-52A4-134C-9D3B-70742FF1A8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B4F4D-24CD-B649-A598-9AB40A230683}" type="datetime1">
              <a:rPr lang="en-US"/>
              <a:pPr>
                <a:defRPr/>
              </a:pPr>
              <a:t>11/17/08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0A932-2134-7242-BD91-DE15DEAE6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EA542-CBBB-AF4F-A2AF-89FC3E629CA2}" type="datetime1">
              <a:rPr lang="en-US"/>
              <a:pPr>
                <a:defRPr/>
              </a:pPr>
              <a:t>11/17/08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47938-912E-FE4F-BFD3-DF3238A15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8EF8D-32F8-8449-88B3-4545FE8E9484}" type="datetime1">
              <a:rPr lang="en-US"/>
              <a:pPr>
                <a:defRPr/>
              </a:pPr>
              <a:t>11/17/08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ABDEF-3539-5748-93B0-D7507785F2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12A5E-0329-FA4E-A9EF-7563F0681B1E}" type="datetime1">
              <a:rPr lang="en-US"/>
              <a:pPr>
                <a:defRPr/>
              </a:pPr>
              <a:t>11/17/08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4E4AE-C224-374E-8263-37B5F5C72A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6A647-03E2-8D4A-BE50-C6C8B7B86040}" type="datetime1">
              <a:rPr lang="en-US"/>
              <a:pPr>
                <a:defRPr/>
              </a:pPr>
              <a:t>11/17/08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348D3-90BB-DF4A-99E2-F6D737A00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D29BE-917A-EE4D-B1B0-9F31C1BB746D}" type="datetime1">
              <a:rPr lang="en-US"/>
              <a:pPr>
                <a:defRPr/>
              </a:pPr>
              <a:t>11/17/08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43084-9A4C-E94C-B6D1-EDF8EACA2B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C671E-5F1A-574D-84A1-788F63DB282A}" type="datetime1">
              <a:rPr lang="en-US"/>
              <a:pPr>
                <a:defRPr/>
              </a:pPr>
              <a:t>11/17/08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22B17-9EA2-C54C-97B5-9EB4DBCC8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21D39-1DF9-8E4D-8285-6C79DF53525E}" type="datetime1">
              <a:rPr lang="en-US"/>
              <a:pPr>
                <a:defRPr/>
              </a:pPr>
              <a:t>11/17/08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FDF63-3145-994B-AFB0-8CF054E27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9D0B89D-AC72-2146-8269-F61B69E42CC5}" type="datetime1">
              <a:rPr lang="en-US"/>
              <a:pPr>
                <a:defRPr/>
              </a:pPr>
              <a:t>11/17/08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720DCFD-693C-424A-A409-10FCEA968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2BE332C-EDFC-C646-BD4A-3C5588B18493}" type="datetime1">
              <a:rPr lang="en-US"/>
              <a:pPr>
                <a:defRPr/>
              </a:pPr>
              <a:t>11/17/08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B0EB774-B7AB-334D-A371-D6EA8DBD4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ＭＳ Ｐゴシック" pitchFamily="-110" charset="-128"/>
          <a:cs typeface="ＭＳ Ｐゴシック" pitchFamily="-110" charset="-128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-110" charset="-52"/>
          <a:ea typeface="ＭＳ Ｐゴシック" pitchFamily="-110" charset="-128"/>
          <a:cs typeface="ＭＳ Ｐゴシック" pitchFamily="-110" charset="-128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-110" charset="-52"/>
          <a:ea typeface="ＭＳ Ｐゴシック" pitchFamily="-110" charset="-128"/>
          <a:cs typeface="ＭＳ Ｐゴシック" pitchFamily="-110" charset="-128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-110" charset="-52"/>
          <a:ea typeface="ＭＳ Ｐゴシック" pitchFamily="-110" charset="-128"/>
          <a:cs typeface="ＭＳ Ｐゴシック" pitchFamily="-110" charset="-128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-110" charset="-52"/>
          <a:ea typeface="ＭＳ Ｐゴシック" pitchFamily="-110" charset="-128"/>
          <a:cs typeface="ＭＳ Ｐゴシック" pitchFamily="-11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-110" charset="-52"/>
          <a:ea typeface="ＭＳ Ｐゴシック" pitchFamily="-110" charset="-128"/>
          <a:cs typeface="ＭＳ Ｐゴシック" pitchFamily="-11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-110" charset="-52"/>
          <a:ea typeface="ＭＳ Ｐゴシック" pitchFamily="-110" charset="-128"/>
          <a:cs typeface="ＭＳ Ｐゴシック" pitchFamily="-11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-110" charset="-52"/>
          <a:ea typeface="ＭＳ Ｐゴシック" pitchFamily="-110" charset="-128"/>
          <a:cs typeface="ＭＳ Ｐゴシック" pitchFamily="-11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-110" charset="-52"/>
          <a:ea typeface="ＭＳ Ｐゴシック" pitchFamily="-110" charset="-128"/>
          <a:cs typeface="ＭＳ Ｐゴシック" pitchFamily="-110" charset="-128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-110" charset="2"/>
        <a:buChar char=""/>
        <a:defRPr sz="27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-110" charset="0"/>
        <a:buChar char="◦"/>
        <a:defRPr sz="23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-110" charset="2"/>
        <a:buChar char=""/>
        <a:defRPr sz="21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-110" charset="2"/>
        <a:buChar char=""/>
        <a:defRPr sz="19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-110" charset="2"/>
        <a:buChar char=""/>
        <a:defRPr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1" Type="http://schemas.openxmlformats.org/officeDocument/2006/relationships/video" Target="file://localhost/Users/jr/Documents/Cyber%20safety%20presentation/Video%20-%20Cyber-bullying%20horrified%20girl.mpeg" TargetMode="Externa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1" Type="http://schemas.openxmlformats.org/officeDocument/2006/relationships/video" Target="file://localhost/Users/jr/Documents/Cyber%20safety%20presentation/Cheating%20summary%20video.m4v" TargetMode="Externa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thodshop.com/gadgets/tutorials/youtuberip/index.s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new.vawnet.org/category/index_pages.php?category_id=761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jr@LuminationLLC.com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etNetWise.org" TargetMode="External"/><Relationship Id="rId4" Type="http://schemas.openxmlformats.org/officeDocument/2006/relationships/hyperlink" Target="http://www.netlingo.com" TargetMode="External"/><Relationship Id="rId10" Type="http://schemas.openxmlformats.org/officeDocument/2006/relationships/hyperlink" Target="http://www.ryanpatrickhalligan.org/cyberbullying.htm" TargetMode="External"/><Relationship Id="rId5" Type="http://schemas.openxmlformats.org/officeDocument/2006/relationships/hyperlink" Target="http://www.cybertipline.com" TargetMode="External"/><Relationship Id="rId7" Type="http://schemas.openxmlformats.org/officeDocument/2006/relationships/hyperlink" Target="http://www.SafetyEd.org" TargetMode="External"/><Relationship Id="rId11" Type="http://schemas.openxmlformats.org/officeDocument/2006/relationships/hyperlink" Target="http://www.speedofcreativity.org/resources/videos-for-pd/" TargetMode="External"/><Relationship Id="rId12" Type="http://schemas.openxmlformats.org/officeDocument/2006/relationships/hyperlink" Target="http://www.media-awareness.ca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etSmartz.org" TargetMode="External"/><Relationship Id="rId9" Type="http://schemas.openxmlformats.org/officeDocument/2006/relationships/hyperlink" Target="http://www.stopcyberbullying.org" TargetMode="External"/><Relationship Id="rId3" Type="http://schemas.openxmlformats.org/officeDocument/2006/relationships/hyperlink" Target="http://www.NetSmartzKids.org" TargetMode="External"/><Relationship Id="rId6" Type="http://schemas.openxmlformats.org/officeDocument/2006/relationships/hyperlink" Target="http://www.SafeKids.com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1" Type="http://schemas.openxmlformats.org/officeDocument/2006/relationships/tags" Target="../tags/tag1.xml"/><Relationship Id="rId2" Type="http://schemas.openxmlformats.org/officeDocument/2006/relationships/video" Target="file://localhost/Users/jr/Documents/Cyber%20safety%20presentation/Video%20-%20What%20is%20networking.mpeg" TargetMode="External"/><Relationship Id="rId3" Type="http://schemas.openxmlformats.org/officeDocument/2006/relationships/slideLayout" Target="../slideLayouts/slideLayout2.xml"/><Relationship Id="rId5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81138"/>
            <a:ext cx="4495800" cy="4525962"/>
          </a:xfrm>
        </p:spPr>
        <p:txBody>
          <a:bodyPr/>
          <a:lstStyle/>
          <a:p>
            <a:pPr marL="566737" indent="-457200">
              <a:buFont typeface="+mj-lt"/>
              <a:buAutoNum type="arabicPeriod"/>
            </a:pPr>
            <a:r>
              <a:rPr lang="en-US" sz="2000" dirty="0" smtClean="0"/>
              <a:t>Your cell phone has features you don't know how to use</a:t>
            </a:r>
          </a:p>
          <a:p>
            <a:pPr marL="566737" indent="-457200">
              <a:buFont typeface="+mj-lt"/>
              <a:buAutoNum type="arabicPeriod"/>
            </a:pPr>
            <a:r>
              <a:rPr lang="en-US" sz="2000" dirty="0" smtClean="0"/>
              <a:t>You have sent TXT messages</a:t>
            </a:r>
          </a:p>
          <a:p>
            <a:pPr marL="566737" indent="-457200">
              <a:buFont typeface="+mj-lt"/>
              <a:buAutoNum type="arabicPeriod"/>
            </a:pPr>
            <a:r>
              <a:rPr lang="en-US" sz="2000" dirty="0" smtClean="0"/>
              <a:t>Taken a picture with your phone</a:t>
            </a:r>
          </a:p>
          <a:p>
            <a:pPr marL="566737" indent="-457200">
              <a:buFont typeface="+mj-lt"/>
              <a:buAutoNum type="arabicPeriod"/>
            </a:pPr>
            <a:r>
              <a:rPr lang="en-US" sz="2000" dirty="0" smtClean="0"/>
              <a:t>Used a cell phone to access the Internet</a:t>
            </a:r>
          </a:p>
          <a:p>
            <a:pPr marL="566737" indent="-457200">
              <a:buFont typeface="+mj-lt"/>
              <a:buAutoNum type="arabicPeriod"/>
            </a:pPr>
            <a:r>
              <a:rPr lang="en-US" sz="2000" dirty="0" smtClean="0"/>
              <a:t>Use IM</a:t>
            </a:r>
          </a:p>
          <a:p>
            <a:pPr marL="566737" indent="-457200">
              <a:buFont typeface="+mj-lt"/>
              <a:buAutoNum type="arabicPeriod"/>
            </a:pPr>
            <a:r>
              <a:rPr lang="en-US" sz="2000" dirty="0" smtClean="0"/>
              <a:t>Belong to any online groups</a:t>
            </a:r>
          </a:p>
          <a:p>
            <a:pPr marL="566737" indent="-457200">
              <a:buFont typeface="+mj-lt"/>
              <a:buAutoNum type="arabicPeriod"/>
            </a:pPr>
            <a:r>
              <a:rPr lang="en-US" sz="2000" dirty="0" smtClean="0"/>
              <a:t>Been in an online chat room</a:t>
            </a:r>
          </a:p>
          <a:p>
            <a:pPr marL="566737" indent="-457200">
              <a:buFont typeface="+mj-lt"/>
              <a:buAutoNum type="arabicPeriod"/>
            </a:pPr>
            <a:r>
              <a:rPr lang="en-US" sz="2000" dirty="0" smtClean="0"/>
              <a:t>Have your own Facebook / MySpace / Bebo page</a:t>
            </a:r>
          </a:p>
          <a:p>
            <a:pPr marL="566737" indent="-457200">
              <a:buFont typeface="+mj-lt"/>
              <a:buAutoNum type="arabicPeriod"/>
            </a:pPr>
            <a:r>
              <a:rPr lang="en-US" sz="2000" dirty="0" smtClean="0"/>
              <a:t>Participated in online games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Far Gone Are You?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5102225" y="1444625"/>
            <a:ext cx="4041775" cy="3941763"/>
          </a:xfrm>
        </p:spPr>
        <p:txBody>
          <a:bodyPr/>
          <a:lstStyle/>
          <a:p>
            <a:pPr marL="566737" indent="-457200">
              <a:buFont typeface="+mj-lt"/>
              <a:buAutoNum type="arabicPeriod" startAt="10"/>
            </a:pPr>
            <a:r>
              <a:rPr lang="en-US" sz="2000" dirty="0" smtClean="0"/>
              <a:t>Know what twitter is</a:t>
            </a:r>
          </a:p>
          <a:p>
            <a:pPr marL="566737" indent="-457200">
              <a:buFont typeface="+mj-lt"/>
              <a:buAutoNum type="arabicPeriod" startAt="10"/>
            </a:pPr>
            <a:r>
              <a:rPr lang="en-US" sz="2000" dirty="0" smtClean="0"/>
              <a:t>Bought an item on eBay or Craigslist</a:t>
            </a:r>
          </a:p>
          <a:p>
            <a:pPr marL="566737" indent="-457200">
              <a:buFont typeface="+mj-lt"/>
              <a:buAutoNum type="arabicPeriod" startAt="10"/>
            </a:pPr>
            <a:r>
              <a:rPr lang="en-US" sz="2000" dirty="0" smtClean="0"/>
              <a:t>Sold one</a:t>
            </a:r>
          </a:p>
          <a:p>
            <a:pPr marL="566737" indent="-457200">
              <a:buFont typeface="+mj-lt"/>
              <a:buAutoNum type="arabicPeriod" startAt="10"/>
            </a:pPr>
            <a:r>
              <a:rPr lang="en-US" sz="2000" dirty="0" smtClean="0"/>
              <a:t>Watched YouTube video</a:t>
            </a:r>
          </a:p>
          <a:p>
            <a:pPr marL="566737" indent="-457200">
              <a:buFont typeface="+mj-lt"/>
              <a:buAutoNum type="arabicPeriod" startAt="10"/>
            </a:pPr>
            <a:r>
              <a:rPr lang="en-US" sz="2000" dirty="0" smtClean="0"/>
              <a:t>Authored a YouTube video</a:t>
            </a:r>
          </a:p>
          <a:p>
            <a:pPr marL="566737" indent="-457200">
              <a:buFont typeface="+mj-lt"/>
              <a:buAutoNum type="arabicPeriod" startAt="10"/>
            </a:pPr>
            <a:r>
              <a:rPr lang="en-US" sz="2000" dirty="0" smtClean="0"/>
              <a:t>Use a GPS</a:t>
            </a:r>
          </a:p>
          <a:p>
            <a:pPr marL="566737" indent="-457200">
              <a:buFont typeface="+mj-lt"/>
              <a:buAutoNum type="arabicPeriod" startAt="10"/>
            </a:pPr>
            <a:r>
              <a:rPr lang="en-US" sz="2000" dirty="0" smtClean="0"/>
              <a:t>Know what “blogs” are</a:t>
            </a:r>
          </a:p>
          <a:p>
            <a:pPr marL="566737" indent="-457200">
              <a:buFont typeface="+mj-lt"/>
              <a:buAutoNum type="arabicPeriod" startAt="10"/>
            </a:pPr>
            <a:r>
              <a:rPr lang="en-US" sz="2000" dirty="0" smtClean="0"/>
              <a:t>Read some blogs</a:t>
            </a:r>
          </a:p>
          <a:p>
            <a:pPr marL="566737" indent="-457200">
              <a:buFont typeface="+mj-lt"/>
              <a:buAutoNum type="arabicPeriod" startAt="10"/>
            </a:pPr>
            <a:r>
              <a:rPr lang="en-US" sz="2000" dirty="0" smtClean="0"/>
              <a:t>Publish (at least) one blog</a:t>
            </a:r>
          </a:p>
          <a:p>
            <a:pPr marL="566737" indent="-457200">
              <a:buFont typeface="+mj-lt"/>
              <a:buAutoNum type="arabicPeriod" startAt="10"/>
            </a:pPr>
            <a:r>
              <a:rPr lang="en-US" sz="2000" dirty="0" smtClean="0"/>
              <a:t>Cleaned up from a virus or spyware attack</a:t>
            </a:r>
          </a:p>
          <a:p>
            <a:pPr marL="566737" indent="-457200">
              <a:buFont typeface="+mj-lt"/>
              <a:buAutoNum type="arabicPeriod" startAt="10"/>
            </a:pPr>
            <a:r>
              <a:rPr lang="en-US" sz="2000" dirty="0" smtClean="0"/>
              <a:t>Had a conversation with kids about how to stay safe online</a:t>
            </a:r>
          </a:p>
          <a:p>
            <a:pPr marL="566737" indent="-457200">
              <a:buFont typeface="+mj-lt"/>
              <a:buAutoNum type="arabicPeriod" startAt="10"/>
            </a:pPr>
            <a:endParaRPr lang="en-US" sz="2000" dirty="0"/>
          </a:p>
        </p:txBody>
      </p:sp>
      <p:sp>
        <p:nvSpPr>
          <p:cNvPr id="9" name="Decagon 8"/>
          <p:cNvSpPr/>
          <p:nvPr/>
        </p:nvSpPr>
        <p:spPr>
          <a:xfrm>
            <a:off x="6858000" y="0"/>
            <a:ext cx="2133600" cy="1295400"/>
          </a:xfrm>
          <a:prstGeom prst="dec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 point</a:t>
            </a:r>
          </a:p>
          <a:p>
            <a:pPr algn="ctr"/>
            <a:r>
              <a:rPr lang="en-US" dirty="0" smtClean="0"/>
              <a:t>per item that applies to you</a:t>
            </a:r>
            <a:endParaRPr lang="en-US" dirty="0"/>
          </a:p>
        </p:txBody>
      </p:sp>
    </p:spTree>
  </p:cSld>
  <p:clrMapOvr>
    <a:masterClrMapping/>
  </p:clrMapOvr>
  <p:transition advTm="3613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Cyber stalking</a:t>
            </a:r>
          </a:p>
          <a:p>
            <a:pPr lvl="1"/>
            <a:r>
              <a:rPr lang="en-US" dirty="0" smtClean="0"/>
              <a:t>Kid’s assume what they see online is true – including claims that a buddy is their age</a:t>
            </a:r>
          </a:p>
          <a:p>
            <a:r>
              <a:rPr lang="en-US" dirty="0" smtClean="0"/>
              <a:t>Cyber bullying</a:t>
            </a:r>
          </a:p>
          <a:p>
            <a:r>
              <a:rPr lang="en-US" dirty="0" smtClean="0"/>
              <a:t>Slam sites</a:t>
            </a:r>
          </a:p>
          <a:p>
            <a:r>
              <a:rPr lang="en-US" dirty="0" smtClean="0"/>
              <a:t>Plagiarism</a:t>
            </a:r>
          </a:p>
          <a:p>
            <a:r>
              <a:rPr lang="en-US" dirty="0" smtClean="0"/>
              <a:t>Cell phone camera</a:t>
            </a:r>
          </a:p>
          <a:p>
            <a:r>
              <a:rPr lang="en-US" dirty="0" smtClean="0"/>
              <a:t>Too much screen time</a:t>
            </a:r>
          </a:p>
          <a:p>
            <a:r>
              <a:rPr lang="en-US" dirty="0" smtClean="0"/>
              <a:t>What's true &amp; what's not - checking authenticity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Key Risks for Kids</a:t>
            </a:r>
            <a:endParaRPr lang="en-US" dirty="0">
              <a:ea typeface="+mj-ea"/>
              <a:cs typeface="+mj-cs"/>
            </a:endParaRPr>
          </a:p>
        </p:txBody>
      </p:sp>
    </p:spTree>
  </p:cSld>
  <p:clrMapOvr>
    <a:masterClrMapping/>
  </p:clrMapOvr>
  <p:transition advTm="156818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Video – If you wouldn’t say it in person, don’t say it online</a:t>
            </a:r>
            <a:endParaRPr lang="en-US" dirty="0"/>
          </a:p>
        </p:txBody>
      </p:sp>
      <p:pic>
        <p:nvPicPr>
          <p:cNvPr id="4" name="Video - Cyber-bullying horrified girl.mpeg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598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Abuse</a:t>
            </a:r>
          </a:p>
          <a:p>
            <a:r>
              <a:rPr lang="en-US" dirty="0" smtClean="0"/>
              <a:t>Practical Use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in the Classroom</a:t>
            </a:r>
            <a:endParaRPr lang="en-US" dirty="0"/>
          </a:p>
        </p:txBody>
      </p:sp>
    </p:spTree>
  </p:cSld>
  <p:clrMapOvr>
    <a:masterClrMapping/>
  </p:clrMapOvr>
  <p:transition advTm="25553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the old ways still work, but…</a:t>
            </a:r>
          </a:p>
          <a:p>
            <a:pPr lvl="1"/>
            <a:r>
              <a:rPr lang="en-US" dirty="0" smtClean="0"/>
              <a:t>Technology offers new ways to hide data</a:t>
            </a:r>
          </a:p>
          <a:p>
            <a:r>
              <a:rPr lang="en-US" dirty="0" smtClean="0"/>
              <a:t>Simple hybrids</a:t>
            </a:r>
          </a:p>
          <a:p>
            <a:pPr lvl="1"/>
            <a:r>
              <a:rPr lang="en-US" dirty="0" smtClean="0"/>
              <a:t>Paper inside battery compartment</a:t>
            </a:r>
          </a:p>
          <a:p>
            <a:r>
              <a:rPr lang="en-US" dirty="0" smtClean="0"/>
              <a:t>Using technology as designed</a:t>
            </a:r>
          </a:p>
          <a:p>
            <a:pPr lvl="1"/>
            <a:r>
              <a:rPr lang="en-US" dirty="0" smtClean="0"/>
              <a:t>On the internet during class</a:t>
            </a:r>
          </a:p>
          <a:p>
            <a:pPr lvl="1"/>
            <a:r>
              <a:rPr lang="en-US" dirty="0" smtClean="0"/>
              <a:t>Stored notes on phone, iPod, calculator</a:t>
            </a:r>
          </a:p>
          <a:p>
            <a:pPr lvl="1"/>
            <a:r>
              <a:rPr lang="en-US" dirty="0" smtClean="0"/>
              <a:t>TXT messaging for help</a:t>
            </a:r>
          </a:p>
          <a:p>
            <a:pPr lvl="1"/>
            <a:r>
              <a:rPr lang="en-US" dirty="0" smtClean="0"/>
              <a:t>TXT messages to the next class about the test</a:t>
            </a:r>
          </a:p>
          <a:p>
            <a:r>
              <a:rPr lang="en-US" dirty="0" smtClean="0"/>
              <a:t>Videos on YouTube offer help with cheating…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Cheating</a:t>
            </a:r>
            <a:endParaRPr lang="en-US" dirty="0"/>
          </a:p>
        </p:txBody>
      </p:sp>
    </p:spTree>
  </p:cSld>
  <p:clrMapOvr>
    <a:masterClrMapping/>
  </p:clrMapOvr>
  <p:transition advTm="131241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eating summary video.m4v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-70908" y="0"/>
            <a:ext cx="9285816" cy="6964362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Tm="1004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2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Dealing with a protected network</a:t>
            </a:r>
          </a:p>
          <a:p>
            <a:pPr lvl="1"/>
            <a:r>
              <a:rPr lang="en-US" dirty="0" smtClean="0"/>
              <a:t>General strategy – preload pages &amp; videos</a:t>
            </a:r>
          </a:p>
          <a:p>
            <a:pPr lvl="1"/>
            <a:r>
              <a:rPr lang="en-US" dirty="0" smtClean="0"/>
              <a:t>Bringing in YouTube Video clips</a:t>
            </a:r>
          </a:p>
          <a:p>
            <a:pPr lvl="2"/>
            <a:r>
              <a:rPr lang="en-US" dirty="0" smtClean="0">
                <a:hlinkClick r:id="rId2"/>
              </a:rPr>
              <a:t>http://www.methodshop.com/gadgets/tutorials/youtuberip/index.shtml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Tool to grab FLV file (</a:t>
            </a:r>
            <a:r>
              <a:rPr lang="en-US" i="1" dirty="0" err="1" smtClean="0"/>
              <a:t>DownloadHelper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Tool to convert FLV to WMV or QuickTime (</a:t>
            </a:r>
            <a:r>
              <a:rPr lang="en-US" i="1" dirty="0" smtClean="0"/>
              <a:t>QuickTime Pro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May need a plug-in to handle FLV (</a:t>
            </a:r>
            <a:r>
              <a:rPr lang="en-US" i="1" dirty="0" err="1" smtClean="0"/>
              <a:t>Perian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Tools exist for private surfing – can also get past filters in some cases</a:t>
            </a:r>
          </a:p>
          <a:p>
            <a:pPr lvl="2"/>
            <a:r>
              <a:rPr lang="en-US" dirty="0" smtClean="0"/>
              <a:t>Tor (</a:t>
            </a:r>
            <a:r>
              <a:rPr lang="en-US" dirty="0" err="1" smtClean="0"/>
              <a:t>torproject.org</a:t>
            </a:r>
            <a:r>
              <a:rPr lang="en-US" dirty="0" smtClean="0"/>
              <a:t>), </a:t>
            </a:r>
            <a:r>
              <a:rPr lang="en-US" dirty="0" err="1" smtClean="0"/>
              <a:t>FreeGate</a:t>
            </a:r>
            <a:r>
              <a:rPr lang="en-US" dirty="0" smtClean="0"/>
              <a:t>, </a:t>
            </a:r>
            <a:r>
              <a:rPr lang="en-US" dirty="0" err="1" smtClean="0"/>
              <a:t>Ultrasurf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Use</a:t>
            </a:r>
            <a:endParaRPr lang="en-US" dirty="0"/>
          </a:p>
        </p:txBody>
      </p:sp>
    </p:spTree>
  </p:cSld>
  <p:clrMapOvr>
    <a:masterClrMapping/>
  </p:clrMapOvr>
  <p:transition advTm="259452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Information Sources</a:t>
            </a:r>
          </a:p>
          <a:p>
            <a:r>
              <a:rPr lang="en-US" dirty="0" smtClean="0"/>
              <a:t>Quality of Information</a:t>
            </a:r>
          </a:p>
          <a:p>
            <a:r>
              <a:rPr lang="en-US" dirty="0" smtClean="0"/>
              <a:t>Dealing with Plagiarism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</a:t>
            </a:r>
            <a:endParaRPr lang="en-US" dirty="0"/>
          </a:p>
        </p:txBody>
      </p:sp>
    </p:spTree>
  </p:cSld>
  <p:clrMapOvr>
    <a:masterClrMapping/>
  </p:clrMapOvr>
  <p:transition advTm="26693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Quiz:  What’s the first place kids turn to?</a:t>
            </a:r>
          </a:p>
          <a:p>
            <a:pPr lvl="1"/>
            <a:r>
              <a:rPr lang="en-US" dirty="0" smtClean="0"/>
              <a:t>Google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Is Wikipedia unreliable?</a:t>
            </a:r>
          </a:p>
          <a:p>
            <a:pPr lvl="1"/>
            <a:r>
              <a:rPr lang="en-US" dirty="0" smtClean="0"/>
              <a:t>Constant review &amp; updates differentiate it from print media</a:t>
            </a:r>
          </a:p>
          <a:p>
            <a:pPr lvl="1"/>
            <a:r>
              <a:rPr lang="en-US" i="1" dirty="0" smtClean="0"/>
              <a:t>Jimmy Wales' Wikipedia comes close to Britannica in terms of the accuracy of its science entries, a Nature investigation finds.</a:t>
            </a:r>
            <a:r>
              <a:rPr lang="en-US" dirty="0" smtClean="0"/>
              <a:t> – </a:t>
            </a:r>
            <a:r>
              <a:rPr lang="en-US" u="sng" dirty="0" smtClean="0"/>
              <a:t>Nature</a:t>
            </a:r>
            <a:r>
              <a:rPr lang="en-US" dirty="0" smtClean="0"/>
              <a:t>, </a:t>
            </a:r>
            <a:r>
              <a:rPr lang="en-US" sz="1800" dirty="0" smtClean="0"/>
              <a:t>December 2005, updated March 2006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18468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and teach techniques for critical examination</a:t>
            </a:r>
          </a:p>
          <a:p>
            <a:r>
              <a:rPr lang="en-US" dirty="0" smtClean="0"/>
              <a:t>Lots of good material on this</a:t>
            </a:r>
          </a:p>
          <a:p>
            <a:pPr lvl="1"/>
            <a:r>
              <a:rPr lang="en-US" dirty="0" smtClean="0"/>
              <a:t>For example, aspects of web evaluation included</a:t>
            </a:r>
          </a:p>
          <a:p>
            <a:pPr lvl="2"/>
            <a:r>
              <a:rPr lang="en-US" dirty="0" smtClean="0"/>
              <a:t>Authorship , Perspectives, Publishing Body/Publisher, Coverage, Currency, Accuracy or Verifiability</a:t>
            </a:r>
          </a:p>
          <a:p>
            <a:pPr lvl="1"/>
            <a:r>
              <a:rPr lang="en-US" dirty="0" smtClean="0"/>
              <a:t>I started here: </a:t>
            </a:r>
          </a:p>
          <a:p>
            <a:pPr lvl="2"/>
            <a:r>
              <a:rPr lang="en-US" dirty="0" smtClean="0">
                <a:hlinkClick r:id="rId2"/>
              </a:rPr>
              <a:t>http://new.vawnet.org/category/index_pages.php?category_id=761</a:t>
            </a:r>
            <a:r>
              <a:rPr lang="en-US" dirty="0" smtClean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of Sources Online</a:t>
            </a:r>
            <a:endParaRPr lang="en-US" dirty="0"/>
          </a:p>
        </p:txBody>
      </p:sp>
    </p:spTree>
  </p:cSld>
  <p:clrMapOvr>
    <a:masterClrMapping/>
  </p:clrMapOvr>
  <p:transition advTm="63203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077200" cy="6871229"/>
          </a:xfrm>
          <a:prstGeom prst="rect">
            <a:avLst/>
          </a:prstGeom>
        </p:spPr>
      </p:pic>
    </p:spTree>
  </p:cSld>
  <p:clrMapOvr>
    <a:masterClrMapping/>
  </p:clrMapOvr>
  <p:transition advTm="4211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676400"/>
          </a:xfrm>
        </p:spPr>
        <p:txBody>
          <a:bodyPr>
            <a:normAutofit fontScale="90000"/>
          </a:bodyPr>
          <a:lstStyle/>
          <a:p>
            <a:pPr algn="l" fontAlgn="auto">
              <a:spcAft>
                <a:spcPts val="0"/>
              </a:spcAft>
              <a:tabLst>
                <a:tab pos="852488" algn="l"/>
                <a:tab pos="7600950" algn="r"/>
              </a:tabLst>
              <a:defRPr/>
            </a:pPr>
            <a:r>
              <a:rPr lang="en-US" dirty="0" smtClean="0">
                <a:ea typeface="+mj-ea"/>
                <a:cs typeface="+mj-cs"/>
              </a:rPr>
              <a:t>Students in Today’s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High-Tech World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	</a:t>
            </a:r>
            <a:r>
              <a:rPr lang="en-US" dirty="0" smtClean="0">
                <a:solidFill>
                  <a:srgbClr val="3366FF"/>
                </a:solidFill>
                <a:ea typeface="+mj-ea"/>
                <a:cs typeface="+mj-cs"/>
              </a:rPr>
              <a:t>… and What’s Our Role?</a:t>
            </a:r>
            <a:endParaRPr lang="en-US" dirty="0">
              <a:solidFill>
                <a:srgbClr val="3366FF"/>
              </a:solidFill>
              <a:ea typeface="+mj-ea"/>
              <a:cs typeface="+mj-cs"/>
            </a:endParaRPr>
          </a:p>
        </p:txBody>
      </p:sp>
      <p:sp>
        <p:nvSpPr>
          <p:cNvPr id="17411" name="Subtitle 5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 anchor="ctr"/>
          <a:lstStyle/>
          <a:p>
            <a:pPr marR="0"/>
            <a:r>
              <a:rPr lang="en-US" dirty="0" smtClean="0"/>
              <a:t>John Richardson –</a:t>
            </a:r>
            <a:r>
              <a:rPr lang="en-US" sz="1800" dirty="0" smtClean="0"/>
              <a:t> Privacy &amp; Security Expert (&amp; Parent)</a:t>
            </a:r>
          </a:p>
          <a:p>
            <a:pPr marR="0"/>
            <a:r>
              <a:rPr lang="en-US" dirty="0" smtClean="0"/>
              <a:t>November 16, 2008</a:t>
            </a:r>
            <a:endParaRPr lang="en-US" sz="1800" dirty="0" smtClean="0"/>
          </a:p>
        </p:txBody>
      </p:sp>
    </p:spTree>
  </p:cSld>
  <p:clrMapOvr>
    <a:masterClrMapping/>
  </p:clrMapOvr>
  <p:transition advTm="416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Plagiarism.org</a:t>
            </a:r>
            <a:r>
              <a:rPr lang="en-US" dirty="0" smtClean="0"/>
              <a:t> – good resource on how to explain, standards to hold kids to, videos, pointers to detection tools</a:t>
            </a:r>
          </a:p>
          <a:p>
            <a:r>
              <a:rPr lang="en-US" dirty="0" smtClean="0"/>
              <a:t>Detection</a:t>
            </a:r>
          </a:p>
          <a:p>
            <a:pPr lvl="1"/>
            <a:r>
              <a:rPr lang="en-US" dirty="0" smtClean="0"/>
              <a:t>Google – - (of course) limited to 32 word search and you need to identify unique passages</a:t>
            </a:r>
          </a:p>
          <a:p>
            <a:pPr lvl="1"/>
            <a:r>
              <a:rPr lang="en-US" dirty="0" err="1" smtClean="0"/>
              <a:t>connexus.com</a:t>
            </a:r>
            <a:r>
              <a:rPr lang="en-US" dirty="0" smtClean="0"/>
              <a:t> – EVE2 - $20 purchase of software tool you can use over and over</a:t>
            </a:r>
          </a:p>
          <a:p>
            <a:pPr lvl="1"/>
            <a:r>
              <a:rPr lang="en-US" dirty="0" err="1" smtClean="0"/>
              <a:t>turnitin.com</a:t>
            </a:r>
            <a:r>
              <a:rPr lang="en-US" dirty="0" smtClean="0"/>
              <a:t> – expensive, used by colleges</a:t>
            </a:r>
          </a:p>
          <a:p>
            <a:pPr lvl="1"/>
            <a:r>
              <a:rPr lang="en-US" dirty="0" err="1" smtClean="0"/>
              <a:t>ithenticate.com</a:t>
            </a:r>
            <a:r>
              <a:rPr lang="en-US" dirty="0" smtClean="0"/>
              <a:t> – medium expense, used by colleges &amp; corporations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Plagiarism - Resources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220185"/>
            <a:ext cx="1295400" cy="513615"/>
          </a:xfrm>
          <a:prstGeom prst="rect">
            <a:avLst/>
          </a:prstGeom>
        </p:spPr>
      </p:pic>
    </p:spTree>
  </p:cSld>
  <p:clrMapOvr>
    <a:masterClrMapping/>
  </p:clrMapOvr>
  <p:transition advTm="259892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9144000" cy="6344582"/>
          </a:xfrm>
          <a:prstGeom prst="rect">
            <a:avLst/>
          </a:prstGeom>
        </p:spPr>
      </p:pic>
    </p:spTree>
  </p:cSld>
  <p:clrMapOvr>
    <a:masterClrMapping/>
  </p:clrMapOvr>
  <p:transition advTm="14332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31393" cy="6248400"/>
          </a:xfrm>
          <a:prstGeom prst="rect">
            <a:avLst/>
          </a:prstGeom>
        </p:spPr>
      </p:pic>
    </p:spTree>
  </p:cSld>
  <p:clrMapOvr>
    <a:masterClrMapping/>
  </p:clrMapOvr>
  <p:transition advTm="59315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Effective use of searching techniques</a:t>
            </a:r>
          </a:p>
          <a:p>
            <a:pPr lvl="1"/>
            <a:r>
              <a:rPr lang="en-US" dirty="0" smtClean="0"/>
              <a:t>Specific keywords</a:t>
            </a:r>
          </a:p>
          <a:p>
            <a:pPr lvl="1"/>
            <a:r>
              <a:rPr lang="en-US" dirty="0" smtClean="0"/>
              <a:t>Mandatory marker ‘+’</a:t>
            </a:r>
          </a:p>
          <a:p>
            <a:pPr lvl="1"/>
            <a:r>
              <a:rPr lang="en-US" dirty="0" smtClean="0"/>
              <a:t>Advanced features like eliminating undesired overlaps</a:t>
            </a:r>
          </a:p>
          <a:p>
            <a:r>
              <a:rPr lang="en-US" dirty="0" smtClean="0"/>
              <a:t>Critical thinking / skeptical eye</a:t>
            </a:r>
          </a:p>
          <a:p>
            <a:r>
              <a:rPr lang="en-US" dirty="0" smtClean="0"/>
              <a:t>Using (and keeping track of) multiple sources</a:t>
            </a:r>
          </a:p>
          <a:p>
            <a:r>
              <a:rPr lang="en-US" dirty="0" smtClean="0"/>
              <a:t>Evaluating quality of sources</a:t>
            </a:r>
          </a:p>
          <a:p>
            <a:r>
              <a:rPr lang="en-US" dirty="0" smtClean="0"/>
              <a:t>Proper citations</a:t>
            </a:r>
          </a:p>
          <a:p>
            <a:r>
              <a:rPr lang="en-US" dirty="0" smtClean="0"/>
              <a:t>Clear coverage of plagiarism</a:t>
            </a:r>
          </a:p>
          <a:p>
            <a:pPr lvl="1"/>
            <a:r>
              <a:rPr lang="en-US" dirty="0" smtClean="0"/>
              <a:t>Including appropriate policies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might we guide researchers?</a:t>
            </a:r>
            <a:endParaRPr lang="en-US" dirty="0"/>
          </a:p>
        </p:txBody>
      </p:sp>
    </p:spTree>
  </p:cSld>
  <p:clrMapOvr>
    <a:masterClrMapping/>
  </p:clrMapOvr>
  <p:transition advTm="111539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role of the school in…</a:t>
            </a:r>
          </a:p>
          <a:p>
            <a:pPr lvl="1"/>
            <a:r>
              <a:rPr lang="en-US" dirty="0" smtClean="0"/>
              <a:t>Cyber Safety</a:t>
            </a:r>
          </a:p>
          <a:p>
            <a:pPr lvl="1"/>
            <a:r>
              <a:rPr lang="en-US" dirty="0" smtClean="0"/>
              <a:t>Teaching Research Skills</a:t>
            </a:r>
          </a:p>
          <a:p>
            <a:pPr lvl="1"/>
            <a:r>
              <a:rPr lang="en-US" dirty="0" smtClean="0"/>
              <a:t>Addressing Plagiarism</a:t>
            </a:r>
          </a:p>
          <a:p>
            <a:pPr lvl="1"/>
            <a:r>
              <a:rPr lang="en-US" dirty="0" smtClean="0"/>
              <a:t>Taking Advantage of Technology – fairly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Discussion Topics</a:t>
            </a:r>
            <a:endParaRPr lang="en-US" dirty="0"/>
          </a:p>
        </p:txBody>
      </p:sp>
    </p:spTree>
  </p:cSld>
  <p:clrMapOvr>
    <a:masterClrMapping/>
  </p:clrMapOvr>
  <p:transition advTm="23517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43100"/>
            <a:ext cx="7696200" cy="990600"/>
          </a:xfrm>
        </p:spPr>
        <p:txBody>
          <a:bodyPr/>
          <a:lstStyle/>
          <a:p>
            <a:pPr algn="ctr">
              <a:buNone/>
            </a:pPr>
            <a:r>
              <a:rPr lang="en-US" sz="5400" dirty="0" smtClean="0"/>
              <a:t>Handouts for Parents</a:t>
            </a:r>
            <a:endParaRPr lang="en-US" sz="5400" dirty="0"/>
          </a:p>
        </p:txBody>
      </p:sp>
      <p:sp>
        <p:nvSpPr>
          <p:cNvPr id="8" name="TextBox 7"/>
          <p:cNvSpPr txBox="1"/>
          <p:nvPr/>
        </p:nvSpPr>
        <p:spPr>
          <a:xfrm>
            <a:off x="3124200" y="4529772"/>
            <a:ext cx="4038600" cy="12003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 smtClean="0"/>
              <a:t>John Richardson</a:t>
            </a:r>
          </a:p>
          <a:p>
            <a:pPr lvl="1"/>
            <a:r>
              <a:rPr lang="en-US" dirty="0" smtClean="0"/>
              <a:t>Security and Privacy Consultant</a:t>
            </a:r>
          </a:p>
          <a:p>
            <a:pPr lvl="1"/>
            <a:r>
              <a:rPr lang="en-US" dirty="0" smtClean="0"/>
              <a:t>Lumination, LLC</a:t>
            </a:r>
          </a:p>
          <a:p>
            <a:pPr lvl="1"/>
            <a:r>
              <a:rPr lang="en-US" dirty="0" smtClean="0">
                <a:hlinkClick r:id="rId2"/>
              </a:rPr>
              <a:t>jr@LuminationLLC.com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24200" y="4038600"/>
            <a:ext cx="2870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u="sng" dirty="0" smtClean="0"/>
              <a:t>Contact Information</a:t>
            </a:r>
          </a:p>
          <a:p>
            <a:pPr algn="ctr"/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152400" y="3810000"/>
            <a:ext cx="88392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990600"/>
            <a:ext cx="88392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609600" y="427038"/>
            <a:ext cx="8229600" cy="2430462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  <p:transition advTm="4181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Online ONLY in communal spaces</a:t>
            </a:r>
          </a:p>
          <a:p>
            <a:pPr lvl="1"/>
            <a:r>
              <a:rPr lang="en-US" sz="1600" dirty="0" smtClean="0"/>
              <a:t>No connected computers, including laptops using wireless, in bedrooms</a:t>
            </a:r>
          </a:p>
          <a:p>
            <a:r>
              <a:rPr lang="en-US" sz="2000" dirty="0" smtClean="0"/>
              <a:t>All computer use may be monitored</a:t>
            </a:r>
          </a:p>
          <a:p>
            <a:r>
              <a:rPr lang="en-US" sz="2000" dirty="0" smtClean="0"/>
              <a:t>Limit screen time (quantity and time-of-day)</a:t>
            </a:r>
          </a:p>
          <a:p>
            <a:pPr lvl="1"/>
            <a:r>
              <a:rPr lang="en-US" sz="1800" dirty="0" smtClean="0"/>
              <a:t>For ALL types of screens – TV, computer, IM, cell phone, games, </a:t>
            </a:r>
            <a:r>
              <a:rPr lang="en-US" sz="1800" dirty="0" err="1" smtClean="0"/>
              <a:t>iPod</a:t>
            </a:r>
            <a:endParaRPr lang="en-US" sz="1800" dirty="0" smtClean="0"/>
          </a:p>
          <a:p>
            <a:pPr lvl="1"/>
            <a:r>
              <a:rPr lang="en-US" sz="1800" dirty="0" smtClean="0"/>
              <a:t>Have rules for what must be completed before screen time</a:t>
            </a:r>
          </a:p>
          <a:p>
            <a:r>
              <a:rPr lang="en-US" sz="2000" dirty="0" smtClean="0"/>
              <a:t>Devices downstairs at bedtime – nothing in their room </a:t>
            </a:r>
          </a:p>
          <a:p>
            <a:r>
              <a:rPr lang="en-US" sz="2000" dirty="0" smtClean="0"/>
              <a:t>Allow Internet access only when parents are home</a:t>
            </a:r>
          </a:p>
          <a:p>
            <a:r>
              <a:rPr lang="en-US" sz="2000" dirty="0" smtClean="0"/>
              <a:t>Only communicate (e-mail, IM, TXT) with people you already know (in real life)</a:t>
            </a:r>
          </a:p>
          <a:p>
            <a:r>
              <a:rPr lang="en-US" sz="2000" dirty="0" smtClean="0"/>
              <a:t>Parents have a list of all accounts you use and all passwords</a:t>
            </a:r>
          </a:p>
          <a:p>
            <a:r>
              <a:rPr lang="en-US" sz="2000" dirty="0" smtClean="0"/>
              <a:t>Discuss list of sites they are allowed to visit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Technology Policy Suggestions</a:t>
            </a:r>
            <a:endParaRPr lang="en-US" dirty="0"/>
          </a:p>
        </p:txBody>
      </p:sp>
    </p:spTree>
  </p:cSld>
  <p:clrMapOvr>
    <a:masterClrMapping/>
  </p:clrMapOvr>
  <p:transition advTm="761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Content Placeholder 1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2"/>
          </a:xfrm>
        </p:spPr>
        <p:txBody>
          <a:bodyPr/>
          <a:lstStyle/>
          <a:p>
            <a:r>
              <a:rPr lang="en-US" sz="2400" b="1" dirty="0" smtClean="0"/>
              <a:t>Before Screen Time…</a:t>
            </a:r>
          </a:p>
          <a:p>
            <a:pPr lvl="1"/>
            <a:r>
              <a:rPr lang="en-US" sz="2000" dirty="0" smtClean="0"/>
              <a:t>Today’s homework is finished</a:t>
            </a:r>
          </a:p>
          <a:p>
            <a:pPr lvl="1"/>
            <a:r>
              <a:rPr lang="en-US" sz="2000" dirty="0" smtClean="0"/>
              <a:t>Your homework &amp; notebook is in your backpack</a:t>
            </a:r>
          </a:p>
          <a:p>
            <a:pPr lvl="1"/>
            <a:r>
              <a:rPr lang="en-US" sz="2000" dirty="0" smtClean="0"/>
              <a:t>Your space at the table is cleaned up</a:t>
            </a:r>
          </a:p>
          <a:p>
            <a:pPr lvl="1"/>
            <a:r>
              <a:rPr lang="en-US" sz="2000" dirty="0" smtClean="0"/>
              <a:t>You have completed today’s household chores</a:t>
            </a:r>
          </a:p>
          <a:p>
            <a:pPr lvl="1"/>
            <a:r>
              <a:rPr lang="en-US" sz="2000" dirty="0" smtClean="0"/>
              <a:t>You are on schedule with any project you have (if no schedule, make one)</a:t>
            </a:r>
          </a:p>
          <a:p>
            <a:pPr lvl="1"/>
            <a:r>
              <a:rPr lang="en-US" sz="2000" dirty="0" smtClean="0"/>
              <a:t>Instrument practice is complete</a:t>
            </a:r>
          </a:p>
          <a:p>
            <a:pPr lvl="1"/>
            <a:r>
              <a:rPr lang="en-US" sz="2000" dirty="0" smtClean="0"/>
              <a:t>Your lunch box is by the sink (any trash thrown out)</a:t>
            </a:r>
          </a:p>
          <a:p>
            <a:pPr lvl="1"/>
            <a:r>
              <a:rPr lang="en-US" sz="2000" dirty="0" smtClean="0"/>
              <a:t>Your coat is hung up</a:t>
            </a:r>
          </a:p>
          <a:p>
            <a:pPr lvl="1"/>
            <a:r>
              <a:rPr lang="en-US" sz="2000" dirty="0" smtClean="0"/>
              <a:t>Your bed is made and clothes picked up</a:t>
            </a:r>
          </a:p>
          <a:p>
            <a:pPr lvl="1"/>
            <a:r>
              <a:rPr lang="en-US" sz="2000" dirty="0" smtClean="0"/>
              <a:t>It is BEFORE 8:00 on school nights (8:30 on non-school nights)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Screen Time Checklist Suggestions</a:t>
            </a:r>
            <a:endParaRPr lang="en-US" dirty="0">
              <a:ea typeface="+mj-ea"/>
              <a:cs typeface="+mj-cs"/>
            </a:endParaRPr>
          </a:p>
        </p:txBody>
      </p:sp>
    </p:spTree>
  </p:cSld>
  <p:clrMapOvr>
    <a:masterClrMapping/>
  </p:clrMapOvr>
  <p:transition advTm="519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2"/>
          </a:xfrm>
        </p:spPr>
        <p:txBody>
          <a:bodyPr/>
          <a:lstStyle/>
          <a:p>
            <a:r>
              <a:rPr lang="en-US" sz="1400" dirty="0" smtClean="0">
                <a:hlinkClick r:id="rId2"/>
              </a:rPr>
              <a:t>www.NetSmartz.org</a:t>
            </a:r>
            <a:r>
              <a:rPr lang="en-US" sz="1400" dirty="0" smtClean="0"/>
              <a:t>, </a:t>
            </a:r>
            <a:r>
              <a:rPr lang="en-US" sz="1400" dirty="0" smtClean="0">
                <a:hlinkClick r:id="rId3"/>
              </a:rPr>
              <a:t>www.NetSmartzKids.org</a:t>
            </a:r>
            <a:r>
              <a:rPr lang="en-US" sz="1400" dirty="0" smtClean="0"/>
              <a:t> -- Resources for educators, parents, kids on how to stay safe online.  Excellent presentations, videos, games, and more.</a:t>
            </a:r>
          </a:p>
          <a:p>
            <a:r>
              <a:rPr lang="en-US" sz="1400" dirty="0" smtClean="0">
                <a:hlinkClick r:id="rId4"/>
              </a:rPr>
              <a:t>www.netlingo.com</a:t>
            </a:r>
            <a:r>
              <a:rPr lang="en-US" sz="1400" dirty="0" smtClean="0"/>
              <a:t> -- Large list of net acronyms, including the top 50 parents should know</a:t>
            </a:r>
          </a:p>
          <a:p>
            <a:r>
              <a:rPr lang="en-US" sz="1400" dirty="0" smtClean="0">
                <a:hlinkClick r:id="rId5"/>
              </a:rPr>
              <a:t>www.cybertipline.com</a:t>
            </a:r>
            <a:r>
              <a:rPr lang="en-US" sz="1400" dirty="0" smtClean="0"/>
              <a:t> -- Run by the National Center for Missing and Exploited Children </a:t>
            </a:r>
          </a:p>
          <a:p>
            <a:pPr lvl="1"/>
            <a:r>
              <a:rPr lang="en-US" sz="1050" dirty="0" smtClean="0"/>
              <a:t>Parents can report online abuse --  good resources.</a:t>
            </a:r>
          </a:p>
          <a:p>
            <a:r>
              <a:rPr lang="en-US" sz="1400" dirty="0" smtClean="0">
                <a:hlinkClick r:id="rId6"/>
              </a:rPr>
              <a:t>www.SafeKids.com</a:t>
            </a:r>
            <a:r>
              <a:rPr lang="en-US" sz="1400" dirty="0" smtClean="0"/>
              <a:t> -- Cyber safety tips, stories, and news</a:t>
            </a:r>
          </a:p>
          <a:p>
            <a:r>
              <a:rPr lang="en-US" sz="1400" dirty="0" smtClean="0">
                <a:hlinkClick r:id="rId7"/>
              </a:rPr>
              <a:t>www.SafetyEd.org</a:t>
            </a:r>
            <a:r>
              <a:rPr lang="en-US" sz="1400" dirty="0" smtClean="0"/>
              <a:t> -- General safety stuff, including car, bike, and computer</a:t>
            </a:r>
          </a:p>
          <a:p>
            <a:r>
              <a:rPr lang="en-US" sz="1400" dirty="0" smtClean="0">
                <a:hlinkClick r:id="rId8"/>
              </a:rPr>
              <a:t>www.GetNetWise.org</a:t>
            </a:r>
            <a:r>
              <a:rPr lang="en-US" sz="1400" dirty="0" smtClean="0"/>
              <a:t> -- General internet safety for parents &amp; kids</a:t>
            </a:r>
          </a:p>
          <a:p>
            <a:r>
              <a:rPr lang="en-US" sz="1400" dirty="0" smtClean="0">
                <a:hlinkClick r:id="rId9"/>
              </a:rPr>
              <a:t>www.stopcyberbullying.org</a:t>
            </a:r>
            <a:r>
              <a:rPr lang="en-US" sz="1400" dirty="0" smtClean="0"/>
              <a:t> - For parents and kids on </a:t>
            </a:r>
            <a:r>
              <a:rPr lang="en-US" sz="1400" dirty="0" err="1" smtClean="0"/>
              <a:t>cyberbullying</a:t>
            </a:r>
            <a:endParaRPr lang="en-US" sz="1400" dirty="0" smtClean="0"/>
          </a:p>
          <a:p>
            <a:r>
              <a:rPr lang="en-US" sz="1400" dirty="0" smtClean="0">
                <a:hlinkClick r:id="rId10"/>
              </a:rPr>
              <a:t>www.ryanpatrickhalligan.org/cyberbullying.htm</a:t>
            </a:r>
            <a:r>
              <a:rPr lang="en-US" sz="1400" dirty="0" smtClean="0"/>
              <a:t> -- Father of student who committed suicide after being cyber-bullied</a:t>
            </a:r>
          </a:p>
          <a:p>
            <a:r>
              <a:rPr lang="en-US" sz="1400" dirty="0" smtClean="0">
                <a:hlinkClick r:id="rId11"/>
              </a:rPr>
              <a:t>www.speedofcreativity.org/resources/videos-for-pd/</a:t>
            </a:r>
            <a:r>
              <a:rPr lang="en-US" sz="1400" dirty="0" smtClean="0"/>
              <a:t> -- Lots of video examples to watch by yourself or with your child</a:t>
            </a:r>
          </a:p>
          <a:p>
            <a:r>
              <a:rPr lang="en-US" sz="1400" dirty="0" smtClean="0">
                <a:hlinkClick r:id="rId12"/>
              </a:rPr>
              <a:t>www.media-awareness.ca</a:t>
            </a:r>
            <a:r>
              <a:rPr lang="en-US" sz="1400" dirty="0" smtClean="0"/>
              <a:t> -- Good resources, including checklists</a:t>
            </a:r>
          </a:p>
          <a:p>
            <a:endParaRPr lang="en-US" sz="1400" dirty="0" smtClean="0"/>
          </a:p>
          <a:p>
            <a:r>
              <a:rPr lang="en-US" sz="1400" b="1" i="1" dirty="0" err="1" smtClean="0"/>
              <a:t>MySpace</a:t>
            </a:r>
            <a:r>
              <a:rPr lang="en-US" sz="1400" b="1" i="1" dirty="0" smtClean="0"/>
              <a:t> Unraveled</a:t>
            </a:r>
            <a:r>
              <a:rPr lang="en-US" sz="1400" b="1" dirty="0" smtClean="0"/>
              <a:t>, </a:t>
            </a:r>
            <a:r>
              <a:rPr lang="en-US" sz="1400" dirty="0" smtClean="0"/>
              <a:t>Larry </a:t>
            </a:r>
            <a:r>
              <a:rPr lang="en-US" sz="1400" dirty="0" err="1" smtClean="0"/>
              <a:t>Magid</a:t>
            </a:r>
            <a:r>
              <a:rPr lang="en-US" sz="1400" dirty="0" smtClean="0"/>
              <a:t> and Anne </a:t>
            </a:r>
            <a:r>
              <a:rPr lang="en-US" sz="1400" dirty="0" err="1" smtClean="0"/>
              <a:t>Clooier</a:t>
            </a:r>
            <a:r>
              <a:rPr lang="en-US" sz="1400" dirty="0" smtClean="0"/>
              <a:t>, ISBN 0-321-48018-X</a:t>
            </a:r>
          </a:p>
          <a:p>
            <a:r>
              <a:rPr lang="en-US" sz="1400" b="1" i="1" dirty="0" smtClean="0"/>
              <a:t>Generation </a:t>
            </a:r>
            <a:r>
              <a:rPr lang="en-US" sz="1400" b="1" i="1" dirty="0" err="1" smtClean="0"/>
              <a:t>MySpace</a:t>
            </a:r>
            <a:r>
              <a:rPr lang="en-US" sz="1400" b="1" dirty="0" smtClean="0"/>
              <a:t>, </a:t>
            </a:r>
            <a:r>
              <a:rPr lang="en-US" sz="1400" dirty="0" smtClean="0"/>
              <a:t>Candice Kelsey</a:t>
            </a:r>
          </a:p>
          <a:p>
            <a:r>
              <a:rPr lang="en-US" sz="1400" b="1" i="1" dirty="0" smtClean="0"/>
              <a:t>Internet &amp; Computer Ethics for Kids</a:t>
            </a:r>
            <a:r>
              <a:rPr lang="en-US" sz="1400" b="1" dirty="0" smtClean="0"/>
              <a:t>, </a:t>
            </a:r>
            <a:r>
              <a:rPr lang="en-US" sz="1400" dirty="0" smtClean="0"/>
              <a:t>Winn </a:t>
            </a:r>
            <a:r>
              <a:rPr lang="en-US" sz="1400" dirty="0" err="1" smtClean="0"/>
              <a:t>Schwartau</a:t>
            </a:r>
            <a:r>
              <a:rPr lang="en-US" sz="1400" dirty="0" smtClean="0"/>
              <a:t>, ISBN 0-9628700-5-6</a:t>
            </a:r>
            <a:endParaRPr lang="en-US" sz="1400" b="1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pPr lvl="1"/>
            <a:endParaRPr lang="en-US" sz="14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</p:spTree>
  </p:cSld>
  <p:clrMapOvr>
    <a:masterClrMapping/>
  </p:clrMapOvr>
  <p:transition advTm="952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“Golden Rule” test</a:t>
            </a:r>
          </a:p>
          <a:p>
            <a:pPr lvl="1"/>
            <a:r>
              <a:rPr lang="en-US" sz="2000" dirty="0" smtClean="0"/>
              <a:t>How would you feel if someone did the same thing to you?</a:t>
            </a:r>
          </a:p>
          <a:p>
            <a:r>
              <a:rPr lang="en-US" sz="2400" dirty="0" smtClean="0"/>
              <a:t>The “Mom or Dad” test</a:t>
            </a:r>
          </a:p>
          <a:p>
            <a:pPr lvl="1"/>
            <a:r>
              <a:rPr lang="en-US" sz="2000" dirty="0" smtClean="0"/>
              <a:t>What would your Mom or Dad think?</a:t>
            </a:r>
          </a:p>
          <a:p>
            <a:r>
              <a:rPr lang="en-US" sz="2400" dirty="0" smtClean="0"/>
              <a:t>The “Front Page” test</a:t>
            </a:r>
          </a:p>
          <a:p>
            <a:pPr lvl="1"/>
            <a:r>
              <a:rPr lang="en-US" sz="2000" dirty="0" smtClean="0"/>
              <a:t>If your actions were reported on the front page of a newspaper what would other people think?</a:t>
            </a:r>
          </a:p>
          <a:p>
            <a:r>
              <a:rPr lang="en-US" sz="2400" dirty="0" smtClean="0"/>
              <a:t>The “If Everybody Did It” test</a:t>
            </a:r>
          </a:p>
          <a:p>
            <a:pPr lvl="1"/>
            <a:r>
              <a:rPr lang="en-US" sz="2000" dirty="0" smtClean="0"/>
              <a:t>What would happen if everybody made the decision to do this?</a:t>
            </a:r>
          </a:p>
          <a:p>
            <a:r>
              <a:rPr lang="en-US" sz="2400" dirty="0" smtClean="0"/>
              <a:t>The “Check Inside” test</a:t>
            </a:r>
          </a:p>
          <a:p>
            <a:pPr lvl="1"/>
            <a:r>
              <a:rPr lang="en-US" sz="2000" dirty="0" smtClean="0"/>
              <a:t>How do you feel inside?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Teach Your Kids Effective Decision Making Strategies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97217" y="5945545"/>
            <a:ext cx="71467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Source: What is Right and What is Wrong? By Nancy Willard http://</a:t>
            </a:r>
            <a:r>
              <a:rPr lang="en-US" sz="1400" dirty="0" err="1" smtClean="0">
                <a:solidFill>
                  <a:schemeClr val="accent1"/>
                </a:solidFill>
              </a:rPr>
              <a:t>netizen.uoregon.edu</a:t>
            </a:r>
            <a:endParaRPr lang="en-US" sz="1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advTm="171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awareness of technology and its impact on students and the classroom</a:t>
            </a:r>
          </a:p>
          <a:p>
            <a:r>
              <a:rPr lang="en-US" dirty="0" smtClean="0"/>
              <a:t>Begin discussion of our role in guiding students on technology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</p:spTree>
  </p:cSld>
  <p:clrMapOvr>
    <a:masterClrMapping/>
  </p:clrMapOvr>
  <p:transition advTm="55454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Top 50 Concerning Internet Acronyms Parents Need to Know: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67587" name="Content Placeholder 1"/>
          <p:cNvSpPr>
            <a:spLocks noGrp="1"/>
          </p:cNvSpPr>
          <p:nvPr>
            <p:ph sz="quarter" idx="2"/>
          </p:nvPr>
        </p:nvSpPr>
        <p:spPr>
          <a:xfrm>
            <a:off x="457200" y="1444625"/>
            <a:ext cx="4040188" cy="5032375"/>
          </a:xfrm>
          <a:ln>
            <a:prstDash val="solid"/>
          </a:ln>
        </p:spPr>
        <p:txBody>
          <a:bodyPr/>
          <a:lstStyle/>
          <a:p>
            <a:pPr>
              <a:spcBef>
                <a:spcPct val="0"/>
              </a:spcBef>
              <a:buFont typeface="Wingdings 3" pitchFamily="-110" charset="2"/>
              <a:buNone/>
            </a:pPr>
            <a:r>
              <a:rPr lang="en-US" sz="1200" smtClean="0"/>
              <a:t>  1. 8 - it refers to oral sex</a:t>
            </a:r>
          </a:p>
          <a:p>
            <a:pPr>
              <a:spcBef>
                <a:spcPct val="0"/>
              </a:spcBef>
              <a:buFont typeface="Wingdings 3" pitchFamily="-110" charset="2"/>
              <a:buNone/>
            </a:pPr>
            <a:r>
              <a:rPr lang="en-US" sz="1200" smtClean="0"/>
              <a:t>  2. 1337 - it means elite</a:t>
            </a:r>
          </a:p>
          <a:p>
            <a:pPr>
              <a:spcBef>
                <a:spcPct val="0"/>
              </a:spcBef>
              <a:buFont typeface="Wingdings 3" pitchFamily="-110" charset="2"/>
              <a:buNone/>
            </a:pPr>
            <a:r>
              <a:rPr lang="en-US" sz="1200" smtClean="0"/>
              <a:t>  3. 143 - it means I love you</a:t>
            </a:r>
          </a:p>
          <a:p>
            <a:pPr>
              <a:spcBef>
                <a:spcPct val="0"/>
              </a:spcBef>
              <a:buFont typeface="Wingdings 3" pitchFamily="-110" charset="2"/>
              <a:buNone/>
            </a:pPr>
            <a:r>
              <a:rPr lang="en-US" sz="1200" smtClean="0"/>
              <a:t>  4. 182 - it means I hate you</a:t>
            </a:r>
          </a:p>
          <a:p>
            <a:pPr>
              <a:spcBef>
                <a:spcPct val="0"/>
              </a:spcBef>
              <a:buFont typeface="Wingdings 3" pitchFamily="-110" charset="2"/>
              <a:buNone/>
            </a:pPr>
            <a:r>
              <a:rPr lang="en-US" sz="1200" smtClean="0"/>
              <a:t>  5. 459 - it also means I love you</a:t>
            </a:r>
          </a:p>
          <a:p>
            <a:pPr>
              <a:spcBef>
                <a:spcPct val="0"/>
              </a:spcBef>
              <a:buFont typeface="Wingdings 3" pitchFamily="-110" charset="2"/>
              <a:buNone/>
            </a:pPr>
            <a:r>
              <a:rPr lang="en-US" sz="1200" smtClean="0"/>
              <a:t>  6. 1174 - it means nude club</a:t>
            </a:r>
          </a:p>
          <a:p>
            <a:pPr>
              <a:spcBef>
                <a:spcPct val="0"/>
              </a:spcBef>
              <a:buFont typeface="Wingdings 3" pitchFamily="-110" charset="2"/>
              <a:buNone/>
            </a:pPr>
            <a:r>
              <a:rPr lang="en-US" sz="1200" smtClean="0"/>
              <a:t>  7. 420 - it refers to marijuana</a:t>
            </a:r>
          </a:p>
          <a:p>
            <a:pPr>
              <a:spcBef>
                <a:spcPct val="0"/>
              </a:spcBef>
              <a:buFont typeface="Wingdings 3" pitchFamily="-110" charset="2"/>
              <a:buNone/>
            </a:pPr>
            <a:r>
              <a:rPr lang="en-US" sz="1200" smtClean="0"/>
              <a:t>  8. ADR or addy - Address</a:t>
            </a:r>
          </a:p>
          <a:p>
            <a:pPr>
              <a:spcBef>
                <a:spcPct val="0"/>
              </a:spcBef>
              <a:buFont typeface="Wingdings 3" pitchFamily="-110" charset="2"/>
              <a:buNone/>
            </a:pPr>
            <a:r>
              <a:rPr lang="en-US" sz="1200" smtClean="0"/>
              <a:t>  9. ASL - Age/Sex/Location</a:t>
            </a:r>
          </a:p>
          <a:p>
            <a:pPr>
              <a:spcBef>
                <a:spcPct val="0"/>
              </a:spcBef>
              <a:buFont typeface="Wingdings 3" pitchFamily="-110" charset="2"/>
              <a:buNone/>
            </a:pPr>
            <a:r>
              <a:rPr lang="en-US" sz="1200" smtClean="0"/>
              <a:t> 10. banana - it means penis</a:t>
            </a:r>
          </a:p>
          <a:p>
            <a:pPr>
              <a:spcBef>
                <a:spcPct val="0"/>
              </a:spcBef>
              <a:buFont typeface="Wingdings 3" pitchFamily="-110" charset="2"/>
              <a:buNone/>
            </a:pPr>
            <a:r>
              <a:rPr lang="en-US" sz="1200" smtClean="0"/>
              <a:t> 11. CD9 - it means Code 9 = parents are around</a:t>
            </a:r>
          </a:p>
          <a:p>
            <a:pPr>
              <a:spcBef>
                <a:spcPct val="0"/>
              </a:spcBef>
              <a:buFont typeface="Wingdings 3" pitchFamily="-110" charset="2"/>
              <a:buNone/>
            </a:pPr>
            <a:r>
              <a:rPr lang="en-US" sz="1200" smtClean="0"/>
              <a:t> 12. DUM - Do You Masturbate?</a:t>
            </a:r>
          </a:p>
          <a:p>
            <a:pPr>
              <a:spcBef>
                <a:spcPct val="0"/>
              </a:spcBef>
              <a:buFont typeface="Wingdings 3" pitchFamily="-110" charset="2"/>
              <a:buNone/>
            </a:pPr>
            <a:r>
              <a:rPr lang="en-US" sz="1200" smtClean="0"/>
              <a:t> 13. DUSL - Do You Scream Loud?</a:t>
            </a:r>
          </a:p>
          <a:p>
            <a:pPr>
              <a:spcBef>
                <a:spcPct val="0"/>
              </a:spcBef>
              <a:buFont typeface="Wingdings 3" pitchFamily="-110" charset="2"/>
              <a:buNone/>
            </a:pPr>
            <a:r>
              <a:rPr lang="en-US" sz="1200" smtClean="0"/>
              <a:t> 14. FB - F*** Buddy</a:t>
            </a:r>
          </a:p>
          <a:p>
            <a:pPr>
              <a:spcBef>
                <a:spcPct val="0"/>
              </a:spcBef>
              <a:buFont typeface="Wingdings 3" pitchFamily="-110" charset="2"/>
              <a:buNone/>
            </a:pPr>
            <a:r>
              <a:rPr lang="en-US" sz="1200" smtClean="0"/>
              <a:t> 15. FMLTWIA - F*** Me Like The Whore I Am</a:t>
            </a:r>
          </a:p>
          <a:p>
            <a:pPr>
              <a:spcBef>
                <a:spcPct val="0"/>
              </a:spcBef>
              <a:buFont typeface="Wingdings 3" pitchFamily="-110" charset="2"/>
              <a:buNone/>
            </a:pPr>
            <a:r>
              <a:rPr lang="en-US" sz="1200" smtClean="0"/>
              <a:t> 16. FOL - Fond Of Leather</a:t>
            </a:r>
          </a:p>
          <a:p>
            <a:pPr>
              <a:spcBef>
                <a:spcPct val="0"/>
              </a:spcBef>
              <a:buFont typeface="Wingdings 3" pitchFamily="-110" charset="2"/>
              <a:buNone/>
            </a:pPr>
            <a:r>
              <a:rPr lang="en-US" sz="1200" smtClean="0"/>
              <a:t> 17. GNOC - Get Naked On Cam (webcam)</a:t>
            </a:r>
          </a:p>
          <a:p>
            <a:pPr>
              <a:spcBef>
                <a:spcPct val="0"/>
              </a:spcBef>
              <a:buFont typeface="Wingdings 3" pitchFamily="-110" charset="2"/>
              <a:buNone/>
            </a:pPr>
            <a:r>
              <a:rPr lang="en-US" sz="1200" smtClean="0"/>
              <a:t> 18. GYPO - Get Your Pants Off</a:t>
            </a:r>
          </a:p>
          <a:p>
            <a:pPr>
              <a:spcBef>
                <a:spcPct val="0"/>
              </a:spcBef>
              <a:buFont typeface="Wingdings 3" pitchFamily="-110" charset="2"/>
              <a:buNone/>
            </a:pPr>
            <a:r>
              <a:rPr lang="en-US" sz="1200" smtClean="0"/>
              <a:t> 19. IAYM - I Am Your Master</a:t>
            </a:r>
          </a:p>
          <a:p>
            <a:pPr>
              <a:spcBef>
                <a:spcPct val="0"/>
              </a:spcBef>
              <a:buFont typeface="Wingdings 3" pitchFamily="-110" charset="2"/>
              <a:buNone/>
            </a:pPr>
            <a:r>
              <a:rPr lang="en-US" sz="1200" smtClean="0"/>
              <a:t> 20. IF/IB - In the Front or In the Back</a:t>
            </a:r>
          </a:p>
          <a:p>
            <a:pPr>
              <a:spcBef>
                <a:spcPct val="0"/>
              </a:spcBef>
              <a:buFont typeface="Wingdings 3" pitchFamily="-110" charset="2"/>
              <a:buNone/>
            </a:pPr>
            <a:r>
              <a:rPr lang="en-US" sz="1200" smtClean="0"/>
              <a:t> 21. IIT - Is It Tight?</a:t>
            </a:r>
          </a:p>
          <a:p>
            <a:pPr>
              <a:spcBef>
                <a:spcPct val="0"/>
              </a:spcBef>
              <a:buFont typeface="Wingdings 3" pitchFamily="-110" charset="2"/>
              <a:buNone/>
            </a:pPr>
            <a:r>
              <a:rPr lang="en-US" sz="1200" smtClean="0"/>
              <a:t> 22. ILF/MD - I Love Female/Male Dominance</a:t>
            </a:r>
          </a:p>
          <a:p>
            <a:pPr>
              <a:spcBef>
                <a:spcPct val="0"/>
              </a:spcBef>
              <a:buFont typeface="Wingdings 3" pitchFamily="-110" charset="2"/>
              <a:buNone/>
            </a:pPr>
            <a:r>
              <a:rPr lang="en-US" sz="1200" smtClean="0"/>
              <a:t> 23. IMEZRU - I Am Easy, Are You?</a:t>
            </a:r>
          </a:p>
          <a:p>
            <a:pPr>
              <a:spcBef>
                <a:spcPct val="0"/>
              </a:spcBef>
              <a:buFont typeface="Wingdings 3" pitchFamily="-110" charset="2"/>
              <a:buNone/>
            </a:pPr>
            <a:r>
              <a:rPr lang="en-US" sz="1200" smtClean="0"/>
              <a:t> 24. IWSN - I Want Sex Now</a:t>
            </a:r>
          </a:p>
          <a:p>
            <a:pPr>
              <a:spcBef>
                <a:spcPct val="0"/>
              </a:spcBef>
              <a:buFont typeface="Wingdings 3" pitchFamily="-110" charset="2"/>
              <a:buNone/>
            </a:pPr>
            <a:r>
              <a:rPr lang="en-US" sz="1200" smtClean="0"/>
              <a:t> 25. J/O - Jerking Off</a:t>
            </a:r>
          </a:p>
        </p:txBody>
      </p:sp>
      <p:sp>
        <p:nvSpPr>
          <p:cNvPr id="67588" name="Content Placeholder 10"/>
          <p:cNvSpPr>
            <a:spLocks noGrp="1"/>
          </p:cNvSpPr>
          <p:nvPr>
            <p:ph sz="quarter" idx="4"/>
          </p:nvPr>
        </p:nvSpPr>
        <p:spPr>
          <a:xfrm>
            <a:off x="4645025" y="1444625"/>
            <a:ext cx="4041775" cy="5032375"/>
          </a:xfrm>
          <a:ln>
            <a:prstDash val="solid"/>
          </a:ln>
        </p:spPr>
        <p:txBody>
          <a:bodyPr/>
          <a:lstStyle/>
          <a:p>
            <a:pPr>
              <a:spcBef>
                <a:spcPct val="0"/>
              </a:spcBef>
              <a:buFont typeface="Wingdings 3" pitchFamily="-110" charset="2"/>
              <a:buNone/>
            </a:pPr>
            <a:r>
              <a:rPr lang="en-US" sz="1200" smtClean="0"/>
              <a:t>26. KFY - Kiss For You</a:t>
            </a:r>
          </a:p>
          <a:p>
            <a:pPr>
              <a:spcBef>
                <a:spcPct val="0"/>
              </a:spcBef>
              <a:buFont typeface="Wingdings 3" pitchFamily="-110" charset="2"/>
              <a:buNone/>
            </a:pPr>
            <a:r>
              <a:rPr lang="en-US" sz="1200" smtClean="0"/>
              <a:t>27. kitty - it means vagina</a:t>
            </a:r>
          </a:p>
          <a:p>
            <a:pPr>
              <a:spcBef>
                <a:spcPct val="0"/>
              </a:spcBef>
              <a:buFont typeface="Wingdings 3" pitchFamily="-110" charset="2"/>
              <a:buNone/>
            </a:pPr>
            <a:r>
              <a:rPr lang="en-US" sz="1200" smtClean="0"/>
              <a:t>28. KPC - Keeping Parents Clueless</a:t>
            </a:r>
          </a:p>
          <a:p>
            <a:pPr>
              <a:spcBef>
                <a:spcPct val="0"/>
              </a:spcBef>
              <a:buFont typeface="Wingdings 3" pitchFamily="-110" charset="2"/>
              <a:buNone/>
            </a:pPr>
            <a:r>
              <a:rPr lang="en-US" sz="1200" smtClean="0"/>
              <a:t>29. LMIRL - Let's Meet In Real Life</a:t>
            </a:r>
          </a:p>
          <a:p>
            <a:pPr>
              <a:spcBef>
                <a:spcPct val="0"/>
              </a:spcBef>
              <a:buFont typeface="Wingdings 3" pitchFamily="-110" charset="2"/>
              <a:buNone/>
            </a:pPr>
            <a:r>
              <a:rPr lang="en-US" sz="1200" smtClean="0"/>
              <a:t>30. MOOS - Member(s) Of the Opposite Sex</a:t>
            </a:r>
          </a:p>
          <a:p>
            <a:pPr>
              <a:spcBef>
                <a:spcPct val="0"/>
              </a:spcBef>
              <a:buFont typeface="Wingdings 3" pitchFamily="-110" charset="2"/>
              <a:buNone/>
            </a:pPr>
            <a:r>
              <a:rPr lang="en-US" sz="1200" smtClean="0"/>
              <a:t>31. MOSS or MOTSS - Member(s) Of The Same Sex</a:t>
            </a:r>
          </a:p>
          <a:p>
            <a:pPr>
              <a:spcBef>
                <a:spcPct val="0"/>
              </a:spcBef>
              <a:buFont typeface="Wingdings 3" pitchFamily="-110" charset="2"/>
              <a:buNone/>
            </a:pPr>
            <a:r>
              <a:rPr lang="en-US" sz="1200" smtClean="0"/>
              <a:t>32. MorF - Male or Female</a:t>
            </a:r>
          </a:p>
          <a:p>
            <a:pPr>
              <a:spcBef>
                <a:spcPct val="0"/>
              </a:spcBef>
              <a:buFont typeface="Wingdings 3" pitchFamily="-110" charset="2"/>
              <a:buNone/>
            </a:pPr>
            <a:r>
              <a:rPr lang="en-US" sz="1200" smtClean="0"/>
              <a:t>33. MOS - Mom Over Shoulder</a:t>
            </a:r>
          </a:p>
          <a:p>
            <a:pPr>
              <a:spcBef>
                <a:spcPct val="0"/>
              </a:spcBef>
              <a:buFont typeface="Wingdings 3" pitchFamily="-110" charset="2"/>
              <a:buNone/>
            </a:pPr>
            <a:r>
              <a:rPr lang="en-US" sz="1200" smtClean="0"/>
              <a:t>34. MPFB - My Personal F*** Buddy</a:t>
            </a:r>
          </a:p>
          <a:p>
            <a:pPr>
              <a:spcBef>
                <a:spcPct val="0"/>
              </a:spcBef>
              <a:buFont typeface="Wingdings 3" pitchFamily="-110" charset="2"/>
              <a:buNone/>
            </a:pPr>
            <a:r>
              <a:rPr lang="en-US" sz="1200" smtClean="0"/>
              <a:t>35. NALOPKT - Not A Lot Of People Know That</a:t>
            </a:r>
          </a:p>
          <a:p>
            <a:pPr>
              <a:spcBef>
                <a:spcPct val="0"/>
              </a:spcBef>
              <a:buFont typeface="Wingdings 3" pitchFamily="-110" charset="2"/>
              <a:buNone/>
            </a:pPr>
            <a:r>
              <a:rPr lang="en-US" sz="1200" smtClean="0"/>
              <a:t>36. NIFOC - Nude In Front Of Computer</a:t>
            </a:r>
          </a:p>
          <a:p>
            <a:pPr>
              <a:spcBef>
                <a:spcPct val="0"/>
              </a:spcBef>
              <a:buFont typeface="Wingdings 3" pitchFamily="-110" charset="2"/>
              <a:buNone/>
            </a:pPr>
            <a:r>
              <a:rPr lang="en-US" sz="1200" smtClean="0"/>
              <a:t>37. NMU - Not Much, You?</a:t>
            </a:r>
          </a:p>
          <a:p>
            <a:pPr>
              <a:spcBef>
                <a:spcPct val="0"/>
              </a:spcBef>
              <a:buFont typeface="Wingdings 3" pitchFamily="-110" charset="2"/>
              <a:buNone/>
            </a:pPr>
            <a:r>
              <a:rPr lang="en-US" sz="1200" smtClean="0"/>
              <a:t>38. P911 - Parent Alert</a:t>
            </a:r>
          </a:p>
          <a:p>
            <a:pPr>
              <a:spcBef>
                <a:spcPct val="0"/>
              </a:spcBef>
              <a:buFont typeface="Wingdings 3" pitchFamily="-110" charset="2"/>
              <a:buNone/>
            </a:pPr>
            <a:r>
              <a:rPr lang="en-US" sz="1200" smtClean="0"/>
              <a:t>39. PAL - Parents Are Listening</a:t>
            </a:r>
          </a:p>
          <a:p>
            <a:pPr>
              <a:spcBef>
                <a:spcPct val="0"/>
              </a:spcBef>
              <a:buFont typeface="Wingdings 3" pitchFamily="-110" charset="2"/>
              <a:buNone/>
            </a:pPr>
            <a:r>
              <a:rPr lang="en-US" sz="1200" smtClean="0"/>
              <a:t>40. PAW - Parents Are Watching</a:t>
            </a:r>
          </a:p>
          <a:p>
            <a:pPr>
              <a:spcBef>
                <a:spcPct val="0"/>
              </a:spcBef>
              <a:buFont typeface="Wingdings 3" pitchFamily="-110" charset="2"/>
              <a:buNone/>
            </a:pPr>
            <a:r>
              <a:rPr lang="en-US" sz="1200" smtClean="0"/>
              <a:t>41. PIR - Parent In Room</a:t>
            </a:r>
          </a:p>
          <a:p>
            <a:pPr>
              <a:spcBef>
                <a:spcPct val="0"/>
              </a:spcBef>
              <a:buFont typeface="Wingdings 3" pitchFamily="-110" charset="2"/>
              <a:buNone/>
            </a:pPr>
            <a:r>
              <a:rPr lang="en-US" sz="1200" smtClean="0"/>
              <a:t>42. POS - Parent Over Shoulder</a:t>
            </a:r>
          </a:p>
          <a:p>
            <a:pPr>
              <a:spcBef>
                <a:spcPct val="0"/>
              </a:spcBef>
              <a:buFont typeface="Wingdings 3" pitchFamily="-110" charset="2"/>
              <a:buNone/>
            </a:pPr>
            <a:r>
              <a:rPr lang="en-US" sz="1200" smtClean="0"/>
              <a:t>43. PRON – Porn</a:t>
            </a:r>
          </a:p>
          <a:p>
            <a:pPr>
              <a:spcBef>
                <a:spcPct val="0"/>
              </a:spcBef>
              <a:buFont typeface="Wingdings 3" pitchFamily="-110" charset="2"/>
              <a:buNone/>
            </a:pPr>
            <a:r>
              <a:rPr lang="en-US" sz="1200" smtClean="0"/>
              <a:t>44. Q2C - Quick To Cum</a:t>
            </a:r>
          </a:p>
          <a:p>
            <a:pPr>
              <a:spcBef>
                <a:spcPct val="0"/>
              </a:spcBef>
              <a:buFont typeface="Wingdings 3" pitchFamily="-110" charset="2"/>
              <a:buNone/>
            </a:pPr>
            <a:r>
              <a:rPr lang="en-US" sz="1200" smtClean="0"/>
              <a:t>45. RU/18 - Are You Over 18?</a:t>
            </a:r>
          </a:p>
          <a:p>
            <a:pPr>
              <a:spcBef>
                <a:spcPct val="0"/>
              </a:spcBef>
              <a:buFont typeface="Wingdings 3" pitchFamily="-110" charset="2"/>
              <a:buNone/>
            </a:pPr>
            <a:r>
              <a:rPr lang="en-US" sz="1200" smtClean="0"/>
              <a:t>46. RUH - Are You Horny?</a:t>
            </a:r>
          </a:p>
          <a:p>
            <a:pPr>
              <a:spcBef>
                <a:spcPct val="0"/>
              </a:spcBef>
              <a:buFont typeface="Wingdings 3" pitchFamily="-110" charset="2"/>
              <a:buNone/>
            </a:pPr>
            <a:r>
              <a:rPr lang="en-US" sz="1200" smtClean="0"/>
              <a:t>47. S2R - Send To Recieve (pictures)</a:t>
            </a:r>
          </a:p>
          <a:p>
            <a:pPr>
              <a:spcBef>
                <a:spcPct val="0"/>
              </a:spcBef>
              <a:buFont typeface="Wingdings 3" pitchFamily="-110" charset="2"/>
              <a:buNone/>
            </a:pPr>
            <a:r>
              <a:rPr lang="en-US" sz="1200" smtClean="0"/>
              <a:t>48. SorG - Straight or Gay</a:t>
            </a:r>
          </a:p>
          <a:p>
            <a:pPr>
              <a:spcBef>
                <a:spcPct val="0"/>
              </a:spcBef>
              <a:buFont typeface="Wingdings 3" pitchFamily="-110" charset="2"/>
              <a:buNone/>
            </a:pPr>
            <a:r>
              <a:rPr lang="en-US" sz="1200" smtClean="0"/>
              <a:t>49. TDTM - Talk Dirty To Me</a:t>
            </a:r>
          </a:p>
          <a:p>
            <a:pPr>
              <a:spcBef>
                <a:spcPct val="0"/>
              </a:spcBef>
              <a:buFont typeface="Wingdings 3" pitchFamily="-110" charset="2"/>
              <a:buNone/>
            </a:pPr>
            <a:r>
              <a:rPr lang="en-US" sz="1200" smtClean="0"/>
              <a:t>50. WYCM - Will You Call Me?</a:t>
            </a:r>
          </a:p>
          <a:p>
            <a:pPr>
              <a:spcBef>
                <a:spcPct val="0"/>
              </a:spcBef>
              <a:buFont typeface="Wingdings 3" pitchFamily="-110" charset="2"/>
              <a:buNone/>
            </a:pPr>
            <a:endParaRPr lang="en-US" sz="1200" smtClean="0"/>
          </a:p>
        </p:txBody>
      </p:sp>
      <p:sp>
        <p:nvSpPr>
          <p:cNvPr id="5" name="Rectangle 4"/>
          <p:cNvSpPr/>
          <p:nvPr/>
        </p:nvSpPr>
        <p:spPr>
          <a:xfrm>
            <a:off x="4497388" y="6191250"/>
            <a:ext cx="4498975" cy="571500"/>
          </a:xfrm>
          <a:prstGeom prst="rect">
            <a:avLst/>
          </a:prstGeom>
          <a:solidFill>
            <a:schemeClr val="accent2">
              <a:alpha val="79000"/>
            </a:schemeClr>
          </a:solidFill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+mn-lt"/>
                <a:ea typeface="+mn-ea"/>
                <a:cs typeface="+mn-cs"/>
              </a:rPr>
              <a:t>For Mature Audiences</a:t>
            </a:r>
          </a:p>
        </p:txBody>
      </p:sp>
    </p:spTree>
  </p:cSld>
  <p:clrMapOvr>
    <a:masterClrMapping/>
  </p:clrMapOvr>
  <p:transition advTm="155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>
            <a:normAutofit fontScale="550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Do regular backups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ea typeface="+mn-ea"/>
              </a:rPr>
              <a:t>Use USB disks, writable DVDs, thumb drives, online, and/or other computers in your house – photos especially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Anti-virus (MOST IMPORTANT)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ea typeface="+mn-ea"/>
              </a:rPr>
              <a:t>Have a subscription to get regular updates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ea typeface="+mn-ea"/>
              </a:rPr>
              <a:t>Have auto-update turned on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ea typeface="+mn-ea"/>
              </a:rPr>
              <a:t>Do weekly full-system scans (3AM is a good time)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Firewall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ea typeface="+mn-ea"/>
              </a:rPr>
              <a:t>Use Windows firewall (enable in control panel) – or the firewall from your AV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Microsoft Update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ea typeface="+mn-ea"/>
              </a:rPr>
              <a:t>Does all Windows update does, but includes MS Office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ea typeface="+mn-ea"/>
              </a:rPr>
              <a:t>Set to automatically update the system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ea typeface="+mn-ea"/>
              </a:rPr>
              <a:t>Run it manually every month or so and select “Custom” and get non-critical updates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Anti-</a:t>
            </a:r>
            <a:r>
              <a:rPr lang="en-US" dirty="0" err="1" smtClean="0">
                <a:ea typeface="+mn-ea"/>
                <a:cs typeface="+mn-cs"/>
              </a:rPr>
              <a:t>spyware</a:t>
            </a:r>
            <a:r>
              <a:rPr lang="en-US" dirty="0" smtClean="0">
                <a:ea typeface="+mn-ea"/>
                <a:cs typeface="+mn-cs"/>
              </a:rPr>
              <a:t>, </a:t>
            </a:r>
            <a:r>
              <a:rPr lang="en-US" dirty="0" err="1" smtClean="0">
                <a:ea typeface="+mn-ea"/>
                <a:cs typeface="+mn-cs"/>
              </a:rPr>
              <a:t>phishing</a:t>
            </a:r>
            <a:r>
              <a:rPr lang="en-US" dirty="0" smtClean="0">
                <a:ea typeface="+mn-ea"/>
                <a:cs typeface="+mn-cs"/>
              </a:rPr>
              <a:t>, etc.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ea typeface="+mn-ea"/>
              </a:rPr>
              <a:t>Most AV tools have all these features – </a:t>
            </a:r>
            <a:r>
              <a:rPr lang="en-US" dirty="0" err="1" smtClean="0">
                <a:ea typeface="+mn-ea"/>
              </a:rPr>
              <a:t>spyware</a:t>
            </a:r>
            <a:r>
              <a:rPr lang="en-US" dirty="0" smtClean="0">
                <a:ea typeface="+mn-ea"/>
              </a:rPr>
              <a:t> is important, </a:t>
            </a:r>
            <a:r>
              <a:rPr lang="en-US" dirty="0" err="1" smtClean="0">
                <a:ea typeface="+mn-ea"/>
              </a:rPr>
              <a:t>phishing</a:t>
            </a:r>
            <a:r>
              <a:rPr lang="en-US" dirty="0" smtClean="0">
                <a:ea typeface="+mn-ea"/>
              </a:rPr>
              <a:t>, spam, their backup less so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ea typeface="+mn-ea"/>
              </a:rPr>
              <a:t>Consider using “</a:t>
            </a:r>
            <a:r>
              <a:rPr lang="en-US" dirty="0" err="1" smtClean="0">
                <a:ea typeface="+mn-ea"/>
              </a:rPr>
              <a:t>Spybot</a:t>
            </a:r>
            <a:r>
              <a:rPr lang="en-US" dirty="0" smtClean="0">
                <a:ea typeface="+mn-ea"/>
              </a:rPr>
              <a:t> search and destroy” periodically (</a:t>
            </a:r>
            <a:r>
              <a:rPr lang="en-US" dirty="0" err="1" smtClean="0">
                <a:ea typeface="+mn-ea"/>
              </a:rPr>
              <a:t>www.safer-networking.org</a:t>
            </a:r>
            <a:r>
              <a:rPr lang="en-US" dirty="0" smtClean="0">
                <a:ea typeface="+mn-ea"/>
              </a:rPr>
              <a:t>)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Keep other software up to date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ea typeface="+mn-ea"/>
              </a:rPr>
              <a:t>Adobe Reader, Flash, and </a:t>
            </a:r>
            <a:r>
              <a:rPr lang="en-US" dirty="0" err="1" smtClean="0">
                <a:ea typeface="+mn-ea"/>
              </a:rPr>
              <a:t>Shockware</a:t>
            </a:r>
            <a:r>
              <a:rPr lang="en-US" dirty="0" smtClean="0">
                <a:ea typeface="+mn-ea"/>
              </a:rPr>
              <a:t> (</a:t>
            </a:r>
            <a:r>
              <a:rPr lang="en-US" dirty="0" err="1" smtClean="0">
                <a:ea typeface="+mn-ea"/>
              </a:rPr>
              <a:t>www.adobe.com</a:t>
            </a:r>
            <a:r>
              <a:rPr lang="en-US" dirty="0" smtClean="0">
                <a:ea typeface="+mn-ea"/>
              </a:rPr>
              <a:t>) 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ea typeface="+mn-ea"/>
              </a:rPr>
              <a:t>Java (</a:t>
            </a:r>
            <a:r>
              <a:rPr lang="en-US" dirty="0" err="1" smtClean="0">
                <a:ea typeface="+mn-ea"/>
              </a:rPr>
              <a:t>sun.com</a:t>
            </a:r>
            <a:r>
              <a:rPr lang="en-US" dirty="0" smtClean="0">
                <a:ea typeface="+mn-ea"/>
              </a:rPr>
              <a:t>)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Clean out your temp files and defragment your disk every 6 months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Consider parental control software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ea typeface="+mn-ea"/>
              </a:rPr>
              <a:t>You are looking to keep logs, limit sites, set time limits (quantity and time-of-day)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Suggestions for Responsible Use of a Windows System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7200" y="6368534"/>
            <a:ext cx="48652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2DA2BF"/>
                </a:solidFill>
              </a:rPr>
              <a:t>Source: John Richardson, on the shoulders of many others</a:t>
            </a:r>
            <a:endParaRPr lang="en-US" sz="1400" dirty="0">
              <a:solidFill>
                <a:srgbClr val="2DA2BF"/>
              </a:solidFill>
            </a:endParaRPr>
          </a:p>
        </p:txBody>
      </p:sp>
    </p:spTree>
  </p:cSld>
  <p:clrMapOvr>
    <a:masterClrMapping/>
  </p:clrMapOvr>
  <p:transition advTm="17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Somebody stumbles on inappropriate material</a:t>
            </a:r>
          </a:p>
          <a:p>
            <a:pPr lvl="1"/>
            <a:r>
              <a:rPr lang="en-US" sz="2000" dirty="0" smtClean="0"/>
              <a:t>Get out of it (if possible)</a:t>
            </a:r>
          </a:p>
          <a:p>
            <a:pPr lvl="1"/>
            <a:r>
              <a:rPr lang="en-US" sz="2000" dirty="0" smtClean="0"/>
              <a:t>Tell your parents / advisor</a:t>
            </a:r>
          </a:p>
          <a:p>
            <a:pPr lvl="1"/>
            <a:r>
              <a:rPr lang="en-US" sz="2000" dirty="0" smtClean="0"/>
              <a:t>Check for virus</a:t>
            </a:r>
          </a:p>
          <a:p>
            <a:r>
              <a:rPr lang="en-US" sz="2400" dirty="0" smtClean="0"/>
              <a:t>You feel uncomfortable</a:t>
            </a:r>
          </a:p>
          <a:p>
            <a:pPr lvl="1"/>
            <a:r>
              <a:rPr lang="en-US" sz="2000" dirty="0" smtClean="0"/>
              <a:t>Get offline</a:t>
            </a:r>
          </a:p>
          <a:p>
            <a:pPr lvl="1"/>
            <a:r>
              <a:rPr lang="en-US" sz="2000" dirty="0" smtClean="0"/>
              <a:t>Tell your parents / advisor</a:t>
            </a:r>
          </a:p>
          <a:p>
            <a:pPr lvl="1"/>
            <a:r>
              <a:rPr lang="en-US" sz="2000" dirty="0" smtClean="0"/>
              <a:t>Make sure you’ve followed safe computing</a:t>
            </a:r>
          </a:p>
          <a:p>
            <a:pPr lvl="1"/>
            <a:r>
              <a:rPr lang="en-US" sz="2000" dirty="0" smtClean="0"/>
              <a:t>Parents – save session info…</a:t>
            </a:r>
          </a:p>
          <a:p>
            <a:r>
              <a:rPr lang="en-US" sz="2400" dirty="0" smtClean="0"/>
              <a:t>You get a virus / </a:t>
            </a:r>
            <a:r>
              <a:rPr lang="en-US" sz="2400" dirty="0" err="1" smtClean="0"/>
              <a:t>spyware</a:t>
            </a:r>
            <a:endParaRPr lang="en-US" sz="2400" dirty="0" smtClean="0"/>
          </a:p>
          <a:p>
            <a:pPr lvl="1"/>
            <a:r>
              <a:rPr lang="en-US" sz="2000" dirty="0" smtClean="0"/>
              <a:t>Reboot – some are just memory resident</a:t>
            </a:r>
          </a:p>
          <a:p>
            <a:pPr lvl="1"/>
            <a:r>
              <a:rPr lang="en-US" sz="2000" dirty="0" smtClean="0"/>
              <a:t>Run anti-virus / anti-</a:t>
            </a:r>
            <a:r>
              <a:rPr lang="en-US" sz="2000" dirty="0" err="1" smtClean="0"/>
              <a:t>spyware</a:t>
            </a:r>
            <a:r>
              <a:rPr lang="en-US" sz="2000" dirty="0" smtClean="0"/>
              <a:t> scan</a:t>
            </a:r>
          </a:p>
          <a:p>
            <a:pPr lvl="1"/>
            <a:r>
              <a:rPr lang="en-US" sz="2000" dirty="0" smtClean="0"/>
              <a:t>If it doesn’t go away, get help!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to do when…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67200" y="6368534"/>
            <a:ext cx="48652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2DA2BF"/>
                </a:solidFill>
              </a:rPr>
              <a:t>Source: John Richardson, on the shoulders of many others</a:t>
            </a:r>
            <a:endParaRPr lang="en-US" sz="1400" dirty="0">
              <a:solidFill>
                <a:srgbClr val="2DA2BF"/>
              </a:solidFill>
            </a:endParaRPr>
          </a:p>
        </p:txBody>
      </p:sp>
    </p:spTree>
  </p:cSld>
  <p:clrMapOvr>
    <a:masterClrMapping/>
  </p:clrMapOvr>
  <p:transition advTm="696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Educate yourself about digital technologies!</a:t>
            </a:r>
          </a:p>
          <a:p>
            <a:r>
              <a:rPr lang="en-US" dirty="0" smtClean="0"/>
              <a:t>Use prudence in you own online behaviors (including </a:t>
            </a:r>
            <a:r>
              <a:rPr lang="en-US" dirty="0" err="1" smtClean="0"/>
              <a:t>blogging</a:t>
            </a:r>
            <a:r>
              <a:rPr lang="en-US" dirty="0" smtClean="0"/>
              <a:t>)</a:t>
            </a:r>
          </a:p>
          <a:p>
            <a:r>
              <a:rPr lang="en-US" dirty="0" smtClean="0"/>
              <a:t>Basic responsible computing</a:t>
            </a:r>
          </a:p>
          <a:p>
            <a:r>
              <a:rPr lang="en-US" dirty="0" smtClean="0"/>
              <a:t>Policies for kids in the home</a:t>
            </a:r>
          </a:p>
          <a:p>
            <a:r>
              <a:rPr lang="en-US" dirty="0" smtClean="0"/>
              <a:t>Walk through cyberspace with your child</a:t>
            </a:r>
          </a:p>
          <a:p>
            <a:r>
              <a:rPr lang="en-US" dirty="0" smtClean="0"/>
              <a:t>Discuss ahead of time</a:t>
            </a:r>
          </a:p>
          <a:p>
            <a:r>
              <a:rPr lang="en-US" dirty="0" smtClean="0"/>
              <a:t>Tools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How Parents Help Keep Kids Safe</a:t>
            </a:r>
            <a:endParaRPr lang="en-US" dirty="0">
              <a:ea typeface="+mj-ea"/>
              <a:cs typeface="+mj-cs"/>
            </a:endParaRPr>
          </a:p>
        </p:txBody>
      </p:sp>
    </p:spTree>
  </p:cSld>
  <p:clrMapOvr>
    <a:masterClrMapping/>
  </p:clrMapOvr>
  <p:transition advTm="592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Tools &amp; Maintenance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ea typeface="+mn-ea"/>
              </a:rPr>
              <a:t>Anti-virus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ea typeface="+mn-ea"/>
              </a:rPr>
              <a:t>Firewall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ea typeface="+mn-ea"/>
              </a:rPr>
              <a:t>Up-to-date software</a:t>
            </a:r>
          </a:p>
          <a:p>
            <a:pPr marL="859536" lvl="2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>
                <a:ea typeface="+mn-ea"/>
              </a:rPr>
              <a:t>Operating system, Java, Adobe, Office tools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ea typeface="+mn-ea"/>
              </a:rPr>
              <a:t>Subscriptions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ea typeface="+mn-ea"/>
              </a:rPr>
              <a:t>Tiered email accounts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Netiquette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ea typeface="+mn-ea"/>
              </a:rPr>
              <a:t>Don't send a message when you're angry -- write but don't send if you must.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ea typeface="+mn-ea"/>
              </a:rPr>
              <a:t>Don't forward nasty messages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ea typeface="+mn-ea"/>
              </a:rPr>
              <a:t>Only forward with permission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ea typeface="+mn-ea"/>
              </a:rPr>
              <a:t>Address list minimization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ea typeface="+mn-ea"/>
              </a:rPr>
              <a:t>Don't fall into group mentality about nasty online sites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ea typeface="+mn-ea"/>
              </a:rPr>
              <a:t>Reply-all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Responsible Computing</a:t>
            </a:r>
            <a:endParaRPr lang="en-US" dirty="0">
              <a:ea typeface="+mj-ea"/>
              <a:cs typeface="+mj-cs"/>
            </a:endParaRPr>
          </a:p>
        </p:txBody>
      </p:sp>
    </p:spTree>
  </p:cSld>
  <p:clrMapOvr>
    <a:masterClrMapping/>
  </p:clrMapOvr>
  <p:transition advTm="737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How it is</a:t>
            </a:r>
          </a:p>
          <a:p>
            <a:pPr lvl="1"/>
            <a:r>
              <a:rPr lang="en-US" sz="2000" dirty="0" smtClean="0"/>
              <a:t>The average child is watching about 3 hours of TV per day</a:t>
            </a:r>
            <a:r>
              <a:rPr lang="en-US" sz="2000" baseline="30000" dirty="0" smtClean="0">
                <a:solidFill>
                  <a:srgbClr val="2DA2BF"/>
                </a:solidFill>
              </a:rPr>
              <a:t>1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dirty="0" smtClean="0"/>
              <a:t>The average kid spends 5½ hours on all media combined</a:t>
            </a:r>
            <a:r>
              <a:rPr lang="en-US" sz="2000" baseline="30000" dirty="0" smtClean="0">
                <a:solidFill>
                  <a:srgbClr val="2DA2BF"/>
                </a:solidFill>
              </a:rPr>
              <a:t>2</a:t>
            </a:r>
          </a:p>
          <a:p>
            <a:pPr lvl="1"/>
            <a:r>
              <a:rPr lang="en-US" sz="2000" dirty="0" smtClean="0"/>
              <a:t>An estimated 17 percent of kids 2-19 years are overweight</a:t>
            </a:r>
            <a:r>
              <a:rPr lang="en-US" sz="2000" baseline="30000" dirty="0" smtClean="0">
                <a:solidFill>
                  <a:srgbClr val="2DA2BF"/>
                </a:solidFill>
              </a:rPr>
              <a:t>3</a:t>
            </a:r>
          </a:p>
          <a:p>
            <a:r>
              <a:rPr lang="en-US" sz="2400" dirty="0" smtClean="0"/>
              <a:t>Recommendations</a:t>
            </a:r>
            <a:endParaRPr lang="en-US" sz="2000" baseline="30000" dirty="0" smtClean="0">
              <a:solidFill>
                <a:srgbClr val="2DA2BF"/>
              </a:solidFill>
              <a:cs typeface="+mn-cs"/>
            </a:endParaRPr>
          </a:p>
          <a:p>
            <a:pPr lvl="1"/>
            <a:r>
              <a:rPr lang="en-US" sz="2000" dirty="0" smtClean="0"/>
              <a:t>Screen time should be limited to no more than 1 to 2 hours of quality programming a day for children 2 years and older.</a:t>
            </a:r>
            <a:r>
              <a:rPr lang="en-US" sz="2000" baseline="30000" dirty="0" smtClean="0">
                <a:solidFill>
                  <a:srgbClr val="2DA2BF"/>
                </a:solidFill>
              </a:rPr>
              <a:t>1</a:t>
            </a:r>
            <a:endParaRPr lang="en-US" sz="2000" dirty="0" smtClean="0"/>
          </a:p>
          <a:p>
            <a:pPr lvl="1"/>
            <a:r>
              <a:rPr lang="en-US" sz="2000" dirty="0" smtClean="0"/>
              <a:t>School-age children should have a minimum of one hour of physical activity per day</a:t>
            </a:r>
            <a:r>
              <a:rPr lang="en-US" sz="2000" baseline="30000" dirty="0" smtClean="0">
                <a:solidFill>
                  <a:srgbClr val="2DA2BF"/>
                </a:solidFill>
              </a:rPr>
              <a:t>4</a:t>
            </a:r>
            <a:endParaRPr lang="en-US" sz="2000" dirty="0" smtClean="0"/>
          </a:p>
          <a:p>
            <a:pPr lvl="1"/>
            <a:r>
              <a:rPr lang="en-US" sz="2000" dirty="0" smtClean="0"/>
              <a:t>School-age children should not be inactive for periods longer than 2 hours</a:t>
            </a:r>
            <a:r>
              <a:rPr lang="en-US" sz="2000" baseline="30000" dirty="0" smtClean="0">
                <a:solidFill>
                  <a:srgbClr val="2DA2BF"/>
                </a:solidFill>
              </a:rPr>
              <a:t>4</a:t>
            </a:r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Considering Time and Balance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72733" y="5675293"/>
            <a:ext cx="69379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860425" algn="l"/>
              </a:tabLst>
            </a:pPr>
            <a:r>
              <a:rPr lang="en-US" sz="1400" dirty="0" smtClean="0">
                <a:solidFill>
                  <a:schemeClr val="accent1"/>
                </a:solidFill>
              </a:rPr>
              <a:t>Sources: 	</a:t>
            </a:r>
            <a:r>
              <a:rPr lang="en-US" sz="1400" baseline="30000" dirty="0" smtClean="0">
                <a:solidFill>
                  <a:schemeClr val="accent1"/>
                </a:solidFill>
              </a:rPr>
              <a:t>1 </a:t>
            </a:r>
            <a:r>
              <a:rPr lang="en-US" sz="1400" dirty="0" smtClean="0">
                <a:solidFill>
                  <a:schemeClr val="accent1"/>
                </a:solidFill>
              </a:rPr>
              <a:t>American Academy of Pediatrics</a:t>
            </a:r>
          </a:p>
          <a:p>
            <a:pPr>
              <a:tabLst>
                <a:tab pos="860425" algn="l"/>
              </a:tabLst>
            </a:pPr>
            <a:r>
              <a:rPr lang="en-US" sz="1400" dirty="0" smtClean="0">
                <a:solidFill>
                  <a:schemeClr val="accent1"/>
                </a:solidFill>
              </a:rPr>
              <a:t>	</a:t>
            </a:r>
            <a:r>
              <a:rPr lang="en-US" sz="1400" baseline="30000" dirty="0" smtClean="0">
                <a:solidFill>
                  <a:schemeClr val="accent1"/>
                </a:solidFill>
              </a:rPr>
              <a:t>2</a:t>
            </a:r>
            <a:r>
              <a:rPr lang="en-US" sz="1400" dirty="0" smtClean="0">
                <a:solidFill>
                  <a:schemeClr val="accent1"/>
                </a:solidFill>
              </a:rPr>
              <a:t> Kaiser Family Foundation</a:t>
            </a:r>
          </a:p>
          <a:p>
            <a:pPr>
              <a:tabLst>
                <a:tab pos="860425" algn="l"/>
              </a:tabLst>
            </a:pPr>
            <a:r>
              <a:rPr lang="en-US" sz="1400" dirty="0" smtClean="0">
                <a:solidFill>
                  <a:schemeClr val="accent1"/>
                </a:solidFill>
              </a:rPr>
              <a:t>	</a:t>
            </a:r>
            <a:r>
              <a:rPr lang="en-US" sz="1400" baseline="30000" dirty="0" smtClean="0">
                <a:solidFill>
                  <a:srgbClr val="2DA2BF"/>
                </a:solidFill>
              </a:rPr>
              <a:t>3</a:t>
            </a:r>
            <a:r>
              <a:rPr lang="en-US" sz="1400" dirty="0" smtClean="0">
                <a:solidFill>
                  <a:schemeClr val="accent1"/>
                </a:solidFill>
              </a:rPr>
              <a:t> 2003-2004 National Health and Nutrition Examination Survey (NHANES)</a:t>
            </a:r>
          </a:p>
          <a:p>
            <a:pPr>
              <a:tabLst>
                <a:tab pos="860425" algn="l"/>
              </a:tabLst>
            </a:pPr>
            <a:r>
              <a:rPr lang="en-US" sz="1400" dirty="0" smtClean="0">
                <a:solidFill>
                  <a:schemeClr val="accent1"/>
                </a:solidFill>
              </a:rPr>
              <a:t>	</a:t>
            </a:r>
            <a:r>
              <a:rPr lang="en-US" sz="1400" baseline="30000" dirty="0" smtClean="0">
                <a:solidFill>
                  <a:schemeClr val="accent1"/>
                </a:solidFill>
              </a:rPr>
              <a:t>4</a:t>
            </a:r>
            <a:r>
              <a:rPr lang="en-US" sz="1400" dirty="0" smtClean="0">
                <a:solidFill>
                  <a:schemeClr val="accent1"/>
                </a:solidFill>
              </a:rPr>
              <a:t> National Association for Sport and Physical Education (NASPE)</a:t>
            </a:r>
          </a:p>
        </p:txBody>
      </p:sp>
    </p:spTree>
  </p:cSld>
  <p:clrMapOvr>
    <a:masterClrMapping/>
  </p:clrMapOvr>
  <p:transition advTm="909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2"/>
          </a:xfrm>
        </p:spPr>
        <p:txBody>
          <a:bodyPr/>
          <a:lstStyle/>
          <a:p>
            <a:r>
              <a:rPr lang="en-US" sz="1800" dirty="0" smtClean="0"/>
              <a:t>Pull up a chair next to your child at the computer and ask them to…</a:t>
            </a:r>
          </a:p>
          <a:p>
            <a:pPr lvl="1"/>
            <a:r>
              <a:rPr lang="en-US" sz="1800" dirty="0" smtClean="0"/>
              <a:t>Share with me all the programs and sites you use for gaming, IM and social networking sites</a:t>
            </a:r>
          </a:p>
          <a:p>
            <a:pPr lvl="1"/>
            <a:r>
              <a:rPr lang="en-US" sz="1800" dirty="0" smtClean="0"/>
              <a:t>Share with me all the screen names and email accounts you use and passwords (example)</a:t>
            </a:r>
          </a:p>
          <a:p>
            <a:pPr lvl="1"/>
            <a:r>
              <a:rPr lang="en-US" sz="1800" dirty="0" smtClean="0"/>
              <a:t>Show me your personal website, and any profiles you have on social networking sites, as well as your “away” message </a:t>
            </a:r>
          </a:p>
          <a:p>
            <a:pPr lvl="1"/>
            <a:r>
              <a:rPr lang="en-US" sz="1800" dirty="0" smtClean="0"/>
              <a:t>Share with me your buddy list – ensure you know IRL</a:t>
            </a:r>
          </a:p>
          <a:p>
            <a:pPr lvl="1"/>
            <a:r>
              <a:rPr lang="en-US" sz="1800" dirty="0" smtClean="0"/>
              <a:t>Ask if they’ve shared their password with a friend</a:t>
            </a:r>
          </a:p>
          <a:p>
            <a:pPr lvl="1"/>
            <a:r>
              <a:rPr lang="en-US" sz="1800" dirty="0" smtClean="0"/>
              <a:t>Define cyber-bullying and discuss (&amp; show video)</a:t>
            </a:r>
          </a:p>
          <a:p>
            <a:pPr lvl="1"/>
            <a:r>
              <a:rPr lang="en-US" sz="1800" dirty="0" smtClean="0"/>
              <a:t>Check for naivety, “the digital wake”, sharing information, reputation, and “netiquette”</a:t>
            </a:r>
          </a:p>
          <a:p>
            <a:pPr lvl="1"/>
            <a:r>
              <a:rPr lang="en-US" sz="1800" dirty="0" smtClean="0"/>
              <a:t>Create a safe respectable online personality</a:t>
            </a:r>
          </a:p>
          <a:p>
            <a:r>
              <a:rPr lang="en-US" sz="2000" dirty="0" smtClean="0"/>
              <a:t>Establish trust-but-verify policy</a:t>
            </a:r>
          </a:p>
          <a:p>
            <a:r>
              <a:rPr lang="en-US" sz="2000" dirty="0" smtClean="0"/>
              <a:t>Consider appropriate technology for their age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Take A Walk Through Cyberspace</a:t>
            </a:r>
            <a:br>
              <a:rPr lang="en-US" dirty="0" smtClean="0"/>
            </a:br>
            <a:r>
              <a:rPr lang="en-US" dirty="0" smtClean="0"/>
              <a:t> – With Your Child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91875" y="6063734"/>
            <a:ext cx="6194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2DA2BF"/>
                </a:solidFill>
              </a:rPr>
              <a:t>Adapted from http://</a:t>
            </a:r>
            <a:r>
              <a:rPr lang="en-US" sz="1600" dirty="0" err="1" smtClean="0">
                <a:solidFill>
                  <a:srgbClr val="2DA2BF"/>
                </a:solidFill>
              </a:rPr>
              <a:t>www.ryanpatrickhalligan.org/cyberbullying.htm</a:t>
            </a:r>
            <a:endParaRPr lang="en-US" sz="1600" dirty="0">
              <a:solidFill>
                <a:srgbClr val="2DA2BF"/>
              </a:solidFill>
            </a:endParaRPr>
          </a:p>
        </p:txBody>
      </p:sp>
    </p:spTree>
  </p:cSld>
  <p:clrMapOvr>
    <a:masterClrMapping/>
  </p:clrMapOvr>
  <p:transition advTm="633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/>
          <a:lstStyle/>
          <a:p>
            <a:r>
              <a:rPr lang="en-US" sz="2000" dirty="0" smtClean="0"/>
              <a:t>Discuss your family values and how they apply</a:t>
            </a:r>
          </a:p>
          <a:p>
            <a:pPr lvl="1"/>
            <a:r>
              <a:rPr lang="en-US" sz="1800" dirty="0" smtClean="0"/>
              <a:t>Great tool – empathy – how would you feel if…</a:t>
            </a:r>
          </a:p>
          <a:p>
            <a:r>
              <a:rPr lang="en-US" sz="2000" dirty="0" smtClean="0"/>
              <a:t>Support system</a:t>
            </a:r>
          </a:p>
          <a:p>
            <a:pPr lvl="1"/>
            <a:r>
              <a:rPr lang="en-US" sz="1800" dirty="0" smtClean="0"/>
              <a:t>Keep lines of communication open</a:t>
            </a:r>
          </a:p>
          <a:p>
            <a:pPr lvl="1"/>
            <a:r>
              <a:rPr lang="en-US" sz="1800" dirty="0" smtClean="0"/>
              <a:t>Trust but verify</a:t>
            </a:r>
          </a:p>
          <a:p>
            <a:pPr lvl="1"/>
            <a:r>
              <a:rPr lang="en-US" sz="1800" dirty="0" smtClean="0"/>
              <a:t>Who do they turn to if something happens?  </a:t>
            </a:r>
          </a:p>
          <a:p>
            <a:pPr lvl="1"/>
            <a:r>
              <a:rPr lang="en-US" sz="1800" dirty="0" smtClean="0"/>
              <a:t>How will you support them?</a:t>
            </a:r>
          </a:p>
          <a:p>
            <a:r>
              <a:rPr lang="en-US" sz="2000" dirty="0" smtClean="0"/>
              <a:t>What do Kids Need to Know?</a:t>
            </a:r>
          </a:p>
          <a:p>
            <a:pPr lvl="1"/>
            <a:r>
              <a:rPr lang="en-US" sz="1800" dirty="0" smtClean="0"/>
              <a:t>What information not to share / how to not share it</a:t>
            </a:r>
          </a:p>
          <a:p>
            <a:pPr lvl="1"/>
            <a:r>
              <a:rPr lang="en-US" sz="1800" dirty="0" smtClean="0"/>
              <a:t>What can happen to them</a:t>
            </a:r>
          </a:p>
          <a:p>
            <a:r>
              <a:rPr lang="en-US" sz="2000" dirty="0" smtClean="0"/>
              <a:t>What do you do when you find something that makes you uncomfortable?</a:t>
            </a:r>
          </a:p>
          <a:p>
            <a:pPr lvl="1"/>
            <a:r>
              <a:rPr lang="en-US" sz="1800" dirty="0" smtClean="0"/>
              <a:t>Kids going to inappropriate sites</a:t>
            </a:r>
          </a:p>
          <a:p>
            <a:pPr lvl="1"/>
            <a:r>
              <a:rPr lang="en-US" sz="1800" dirty="0" smtClean="0"/>
              <a:t>Kids interacting with people you don't know or don't approve of</a:t>
            </a:r>
          </a:p>
          <a:p>
            <a:pPr lvl="1"/>
            <a:r>
              <a:rPr lang="en-US" sz="1800" dirty="0" smtClean="0"/>
              <a:t>Kids arranging to meet somebody they met in cyberspace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Discuss Ahead of Time</a:t>
            </a:r>
            <a:endParaRPr lang="en-US" dirty="0"/>
          </a:p>
        </p:txBody>
      </p:sp>
    </p:spTree>
  </p:cSld>
  <p:clrMapOvr>
    <a:masterClrMapping/>
  </p:clrMapOvr>
  <p:transition advTm="663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2"/>
          </a:xfrm>
        </p:spPr>
        <p:txBody>
          <a:bodyPr/>
          <a:lstStyle/>
          <a:p>
            <a:r>
              <a:rPr lang="en-US" sz="1800" dirty="0" smtClean="0"/>
              <a:t>Introduction</a:t>
            </a:r>
          </a:p>
          <a:p>
            <a:r>
              <a:rPr lang="en-US" sz="1800" dirty="0" smtClean="0"/>
              <a:t>Technology uses and risks for students</a:t>
            </a:r>
          </a:p>
          <a:p>
            <a:pPr lvl="1"/>
            <a:r>
              <a:rPr lang="en-US" sz="1400" dirty="0" smtClean="0"/>
              <a:t>Technology world of our kids, social networking, cyber safety</a:t>
            </a:r>
          </a:p>
          <a:p>
            <a:r>
              <a:rPr lang="en-US" sz="1800" dirty="0" smtClean="0"/>
              <a:t>Technology use and abuse in the classroom</a:t>
            </a:r>
          </a:p>
          <a:p>
            <a:pPr lvl="1"/>
            <a:r>
              <a:rPr lang="en-US" sz="1400" dirty="0" smtClean="0"/>
              <a:t>Cheating, practical uses</a:t>
            </a:r>
          </a:p>
          <a:p>
            <a:r>
              <a:rPr lang="en-US" sz="1800" dirty="0" smtClean="0"/>
              <a:t>Technology pros &amp; cons in research</a:t>
            </a:r>
          </a:p>
          <a:p>
            <a:pPr lvl="1"/>
            <a:r>
              <a:rPr lang="en-US" sz="1400" dirty="0" smtClean="0"/>
              <a:t>Where do they get information, plagiarism, information quality</a:t>
            </a:r>
          </a:p>
          <a:p>
            <a:r>
              <a:rPr lang="en-US" sz="1800" dirty="0" smtClean="0"/>
              <a:t>Discussion – role of the school in the above</a:t>
            </a:r>
          </a:p>
          <a:p>
            <a:r>
              <a:rPr lang="en-US" sz="1800" dirty="0" smtClean="0"/>
              <a:t>Closure</a:t>
            </a:r>
          </a:p>
          <a:p>
            <a:pPr lvl="1"/>
            <a:r>
              <a:rPr lang="en-US" sz="1400" dirty="0" smtClean="0"/>
              <a:t>Your logical next steps, areas for further exploration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</p:cSld>
  <p:clrMapOvr>
    <a:masterClrMapping/>
  </p:clrMapOvr>
  <p:transition advTm="130198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role of the school in…</a:t>
            </a:r>
          </a:p>
          <a:p>
            <a:pPr lvl="1"/>
            <a:r>
              <a:rPr lang="en-US" dirty="0" smtClean="0"/>
              <a:t>Cyber Safety</a:t>
            </a:r>
          </a:p>
          <a:p>
            <a:pPr lvl="1"/>
            <a:r>
              <a:rPr lang="en-US" dirty="0" smtClean="0"/>
              <a:t>Teaching Research Skills</a:t>
            </a:r>
          </a:p>
          <a:p>
            <a:pPr lvl="1"/>
            <a:r>
              <a:rPr lang="en-US" dirty="0" smtClean="0"/>
              <a:t>Addressing Plagiarism</a:t>
            </a:r>
          </a:p>
          <a:p>
            <a:pPr lvl="1"/>
            <a:r>
              <a:rPr lang="en-US" dirty="0" smtClean="0"/>
              <a:t>Taking Advantage of Technology – fairly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Discussion Topics</a:t>
            </a:r>
            <a:endParaRPr lang="en-US" dirty="0"/>
          </a:p>
        </p:txBody>
      </p:sp>
    </p:spTree>
  </p:cSld>
  <p:clrMapOvr>
    <a:masterClrMapping/>
  </p:clrMapOvr>
  <p:transition advTm="23517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High-Technology and the Student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Technology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Online World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Basic cell phones</a:t>
            </a:r>
          </a:p>
          <a:p>
            <a:pPr lvl="1"/>
            <a:r>
              <a:rPr lang="en-US" dirty="0" smtClean="0"/>
              <a:t>Text messaging, cameras, address book</a:t>
            </a:r>
          </a:p>
          <a:p>
            <a:r>
              <a:rPr lang="en-US" dirty="0" smtClean="0"/>
              <a:t>Smart phones</a:t>
            </a:r>
          </a:p>
          <a:p>
            <a:pPr lvl="1"/>
            <a:r>
              <a:rPr lang="en-US" dirty="0" smtClean="0"/>
              <a:t>Run programs, internet access, location </a:t>
            </a:r>
          </a:p>
          <a:p>
            <a:r>
              <a:rPr lang="en-US" dirty="0" smtClean="0"/>
              <a:t>iPods and other music players</a:t>
            </a:r>
          </a:p>
          <a:p>
            <a:r>
              <a:rPr lang="en-US" dirty="0" smtClean="0"/>
              <a:t>Programmable calculators</a:t>
            </a:r>
          </a:p>
          <a:p>
            <a:r>
              <a:rPr lang="en-US" dirty="0" smtClean="0"/>
              <a:t>Home computers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1600" dirty="0" smtClean="0"/>
              <a:t>Communication sites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1400" dirty="0" smtClean="0"/>
              <a:t>IM, Chat, AIM, Skype, </a:t>
            </a:r>
            <a:r>
              <a:rPr lang="en-US" sz="1400" dirty="0" err="1" smtClean="0"/>
              <a:t>iChat</a:t>
            </a:r>
            <a:r>
              <a:rPr lang="en-US" sz="1400" dirty="0" smtClean="0"/>
              <a:t>, 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1400" dirty="0" smtClean="0"/>
              <a:t>Free email accounts (</a:t>
            </a:r>
            <a:r>
              <a:rPr lang="en-US" sz="1400" dirty="0" err="1" smtClean="0"/>
              <a:t>gmail</a:t>
            </a:r>
            <a:r>
              <a:rPr lang="en-US" sz="1400" dirty="0" smtClean="0"/>
              <a:t>, msn, yahoo, </a:t>
            </a:r>
            <a:r>
              <a:rPr lang="en-US" sz="1400" dirty="0" err="1" smtClean="0"/>
              <a:t>myway</a:t>
            </a:r>
            <a:r>
              <a:rPr lang="en-US" sz="1400" dirty="0" smtClean="0"/>
              <a:t>, </a:t>
            </a:r>
            <a:r>
              <a:rPr lang="en-US" sz="1400" dirty="0" err="1" smtClean="0"/>
              <a:t>aol</a:t>
            </a:r>
            <a:r>
              <a:rPr lang="en-US" sz="1400" dirty="0" smtClean="0"/>
              <a:t>)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1600" dirty="0" smtClean="0"/>
              <a:t>Social networking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1400" dirty="0" smtClean="0"/>
              <a:t>MySpace, Facebook, Blogging (</a:t>
            </a:r>
            <a:r>
              <a:rPr lang="en-US" sz="1400" dirty="0" err="1" smtClean="0"/>
              <a:t>blogspot</a:t>
            </a:r>
            <a:r>
              <a:rPr lang="en-US" sz="1400" dirty="0" smtClean="0"/>
              <a:t>), </a:t>
            </a:r>
            <a:r>
              <a:rPr lang="en-US" sz="1400" dirty="0" err="1" smtClean="0"/>
              <a:t>Youtube</a:t>
            </a:r>
            <a:endParaRPr lang="en-US" sz="1400" dirty="0" smtClean="0"/>
          </a:p>
          <a:p>
            <a:pPr marL="366204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1600" dirty="0" smtClean="0"/>
              <a:t>Games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1400" dirty="0" smtClean="0"/>
              <a:t>Webkinz, World of </a:t>
            </a:r>
            <a:r>
              <a:rPr lang="en-US" sz="1400" dirty="0" err="1" smtClean="0"/>
              <a:t>Warcraft</a:t>
            </a:r>
            <a:r>
              <a:rPr lang="en-US" sz="1400" dirty="0" smtClean="0"/>
              <a:t>, Sims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1600" dirty="0" smtClean="0"/>
              <a:t>Portals &amp; Search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1400" dirty="0" smtClean="0"/>
              <a:t>Google, Yahoo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1600" dirty="0" smtClean="0"/>
              <a:t>Information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1400" dirty="0" smtClean="0"/>
              <a:t>Homework sites, Wikipedia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1600" dirty="0" smtClean="0"/>
              <a:t>E-commerce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1400" dirty="0" smtClean="0"/>
              <a:t>E-bay, Craigslist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1600" dirty="0" err="1" smtClean="0"/>
              <a:t>Bittorent</a:t>
            </a:r>
            <a:r>
              <a:rPr lang="en-US" sz="1600" dirty="0" smtClean="0"/>
              <a:t>, file sharing services</a:t>
            </a:r>
          </a:p>
          <a:p>
            <a:endParaRPr lang="en-US" sz="1600" dirty="0"/>
          </a:p>
        </p:txBody>
      </p:sp>
    </p:spTree>
  </p:cSld>
  <p:clrMapOvr>
    <a:masterClrMapping/>
  </p:clrMapOvr>
  <p:transition advTm="371407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  <p:transition advTm="45273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8915400" cy="6882391"/>
          </a:xfrm>
          <a:prstGeom prst="rect">
            <a:avLst/>
          </a:prstGeom>
        </p:spPr>
      </p:pic>
    </p:spTree>
  </p:cSld>
  <p:clrMapOvr>
    <a:masterClrMapping/>
  </p:clrMapOvr>
  <p:transition spd="med" advTm="38647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Video – The Lure of social networking</a:t>
            </a:r>
            <a:endParaRPr lang="en-US" dirty="0"/>
          </a:p>
        </p:txBody>
      </p:sp>
      <p:pic>
        <p:nvPicPr>
          <p:cNvPr id="4" name="Video - What is networking.mpeg">
            <a:hlinkClick r:id="" action="ppaction://media"/>
          </p:cNvPr>
          <p:cNvPicPr/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01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70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6.5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9.5|10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Concourse.thmx</Template>
  <TotalTime>7910</TotalTime>
  <Words>2983</Words>
  <Application>Microsoft Macintosh PowerPoint</Application>
  <PresentationFormat>On-screen Show (4:3)</PresentationFormat>
  <Paragraphs>375</Paragraphs>
  <Slides>37</Slides>
  <Notes>4</Notes>
  <HiddenSlides>0</HiddenSlides>
  <MMClips>3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Concourse</vt:lpstr>
      <vt:lpstr>How Far Gone Are You?</vt:lpstr>
      <vt:lpstr>Students in Today’s High-Tech World  … and What’s Our Role?</vt:lpstr>
      <vt:lpstr>Goals</vt:lpstr>
      <vt:lpstr>Agenda</vt:lpstr>
      <vt:lpstr>Potential Discussion Topics</vt:lpstr>
      <vt:lpstr>High-Technology and the Student</vt:lpstr>
      <vt:lpstr>Slide 7</vt:lpstr>
      <vt:lpstr>Slide 8</vt:lpstr>
      <vt:lpstr>Video – The Lure of social networking</vt:lpstr>
      <vt:lpstr>Key Risks for Kids</vt:lpstr>
      <vt:lpstr>Video – If you wouldn’t say it in person, don’t say it online</vt:lpstr>
      <vt:lpstr>Technology in the Classroom</vt:lpstr>
      <vt:lpstr>Cheating</vt:lpstr>
      <vt:lpstr>Slide 14</vt:lpstr>
      <vt:lpstr>Practical Use</vt:lpstr>
      <vt:lpstr>Research</vt:lpstr>
      <vt:lpstr>Research</vt:lpstr>
      <vt:lpstr>Quality of Sources Online</vt:lpstr>
      <vt:lpstr>Slide 19</vt:lpstr>
      <vt:lpstr>Plagiarism - Resources</vt:lpstr>
      <vt:lpstr>Slide 21</vt:lpstr>
      <vt:lpstr>Slide 22</vt:lpstr>
      <vt:lpstr>How might we guide researchers?</vt:lpstr>
      <vt:lpstr>Potential Discussion Topics</vt:lpstr>
      <vt:lpstr>Slide 25</vt:lpstr>
      <vt:lpstr>Technology Policy Suggestions</vt:lpstr>
      <vt:lpstr>Screen Time Checklist Suggestions</vt:lpstr>
      <vt:lpstr>Resources</vt:lpstr>
      <vt:lpstr>Teach Your Kids Effective Decision Making Strategies</vt:lpstr>
      <vt:lpstr>Top 50 Concerning Internet Acronyms Parents Need to Know:</vt:lpstr>
      <vt:lpstr>Suggestions for Responsible Use of a Windows System</vt:lpstr>
      <vt:lpstr>What to do when…</vt:lpstr>
      <vt:lpstr>How Parents Help Keep Kids Safe</vt:lpstr>
      <vt:lpstr>Responsible Computing</vt:lpstr>
      <vt:lpstr>Considering Time and Balance</vt:lpstr>
      <vt:lpstr>Take A Walk Through Cyberspace  – With Your Child</vt:lpstr>
      <vt:lpstr>Discuss Ahead of Time</vt:lpstr>
    </vt:vector>
  </TitlesOfParts>
  <Company>John Richardson &amp; Associates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 Safety for Parents</dc:title>
  <dc:creator>John Richardson</dc:creator>
  <cp:lastModifiedBy>John Richardson</cp:lastModifiedBy>
  <cp:revision>140</cp:revision>
  <cp:lastPrinted>2008-11-17T23:07:57Z</cp:lastPrinted>
  <dcterms:created xsi:type="dcterms:W3CDTF">2008-11-17T23:07:05Z</dcterms:created>
  <dcterms:modified xsi:type="dcterms:W3CDTF">2008-11-18T17:16:19Z</dcterms:modified>
</cp:coreProperties>
</file>